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61"/>
  </p:notesMasterIdLst>
  <p:sldIdLst>
    <p:sldId id="256" r:id="rId2"/>
    <p:sldId id="299" r:id="rId3"/>
    <p:sldId id="257" r:id="rId4"/>
    <p:sldId id="300" r:id="rId5"/>
    <p:sldId id="301" r:id="rId6"/>
    <p:sldId id="353" r:id="rId7"/>
    <p:sldId id="302" r:id="rId8"/>
    <p:sldId id="317" r:id="rId9"/>
    <p:sldId id="328" r:id="rId10"/>
    <p:sldId id="333" r:id="rId11"/>
    <p:sldId id="329" r:id="rId12"/>
    <p:sldId id="308" r:id="rId13"/>
    <p:sldId id="318" r:id="rId14"/>
    <p:sldId id="332" r:id="rId15"/>
    <p:sldId id="331" r:id="rId16"/>
    <p:sldId id="330" r:id="rId17"/>
    <p:sldId id="334" r:id="rId18"/>
    <p:sldId id="309" r:id="rId19"/>
    <p:sldId id="319" r:id="rId20"/>
    <p:sldId id="336" r:id="rId21"/>
    <p:sldId id="335" r:id="rId22"/>
    <p:sldId id="305" r:id="rId23"/>
    <p:sldId id="338" r:id="rId24"/>
    <p:sldId id="320" r:id="rId25"/>
    <p:sldId id="310" r:id="rId26"/>
    <p:sldId id="321" r:id="rId27"/>
    <p:sldId id="337" r:id="rId28"/>
    <p:sldId id="312" r:id="rId29"/>
    <p:sldId id="322" r:id="rId30"/>
    <p:sldId id="339" r:id="rId31"/>
    <p:sldId id="340" r:id="rId32"/>
    <p:sldId id="311" r:id="rId33"/>
    <p:sldId id="323" r:id="rId34"/>
    <p:sldId id="313" r:id="rId35"/>
    <p:sldId id="324" r:id="rId36"/>
    <p:sldId id="314" r:id="rId37"/>
    <p:sldId id="316" r:id="rId38"/>
    <p:sldId id="315" r:id="rId39"/>
    <p:sldId id="327" r:id="rId40"/>
    <p:sldId id="342" r:id="rId41"/>
    <p:sldId id="341" r:id="rId42"/>
    <p:sldId id="347" r:id="rId43"/>
    <p:sldId id="343" r:id="rId44"/>
    <p:sldId id="344" r:id="rId45"/>
    <p:sldId id="351" r:id="rId46"/>
    <p:sldId id="352" r:id="rId47"/>
    <p:sldId id="345" r:id="rId48"/>
    <p:sldId id="350" r:id="rId49"/>
    <p:sldId id="354" r:id="rId50"/>
    <p:sldId id="355" r:id="rId51"/>
    <p:sldId id="356" r:id="rId52"/>
    <p:sldId id="357" r:id="rId53"/>
    <p:sldId id="358" r:id="rId54"/>
    <p:sldId id="359" r:id="rId55"/>
    <p:sldId id="360" r:id="rId56"/>
    <p:sldId id="361" r:id="rId57"/>
    <p:sldId id="362" r:id="rId58"/>
    <p:sldId id="363" r:id="rId59"/>
    <p:sldId id="364" r:id="rId60"/>
  </p:sldIdLst>
  <p:sldSz cx="9144000" cy="5143500" type="screen16x9"/>
  <p:notesSz cx="6858000" cy="9144000"/>
  <p:embeddedFontLst>
    <p:embeddedFont>
      <p:font typeface="Anton" panose="020B0604020202020204" charset="0"/>
      <p:regular r:id="rId62"/>
    </p:embeddedFont>
    <p:embeddedFont>
      <p:font typeface="Lato" panose="020B060402020202020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0E01"/>
    <a:srgbClr val="FDC0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142AFAF-16A3-4CA4-988B-FBB938397A92}">
  <a:tblStyle styleId="{7142AFAF-16A3-4CA4-988B-FBB938397A9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9" d="100"/>
          <a:sy n="139" d="100"/>
        </p:scale>
        <p:origin x="726"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2.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3.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1.fntdata"/><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56825668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54185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afd247686_0_23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afd247686_0_23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1511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afd247686_0_23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afd247686_0_23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727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6aee8bff7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6aee8bff7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653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afd247686_0_23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afd247686_0_23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6710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afd247686_0_23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afd247686_0_23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2774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afd247686_0_23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afd247686_0_23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6379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afd247686_0_23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afd247686_0_23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04465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afd247686_0_23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afd247686_0_23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2095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6aee8bff7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6aee8bff7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7649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afd247686_0_23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afd247686_0_23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6319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afd247686_0_23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afd247686_0_23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3455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afd247686_0_23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afd247686_0_23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367483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afd247686_0_23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afd247686_0_23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78710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6aee8bff7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6aee8bff7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6184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6aee8bff7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6aee8bff7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0108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afd247686_0_23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afd247686_0_23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7320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6aee8bff7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6aee8bff7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5517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afd247686_0_23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afd247686_0_23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242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6aee8bff7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6aee8bff7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7690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afd247686_0_23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afd247686_0_23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8776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afd247686_0_23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afd247686_0_23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4551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afd247686_0_23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afd247686_0_23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7768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afd247686_0_23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afd247686_0_23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1863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6aee8bff7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6aee8bff7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16585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afd247686_0_23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afd247686_0_23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15982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6aee8bff7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6aee8bff7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5481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afd247686_0_23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afd247686_0_23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36203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6aee8bff7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6aee8bff7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22243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6aee8bff7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6aee8bff7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90929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6aee8bff7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6aee8bff7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35124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afd247686_0_23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afd247686_0_23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113842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6aee8bff7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6aee8bff7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3236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afd247686_0_23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afd247686_0_23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76802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6aee8bff7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6aee8bff7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87961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6aee8bff7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6aee8bff7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6434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afd247686_0_23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afd247686_0_23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7576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afd247686_0_23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afd247686_0_23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7520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6aee8bff79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6aee8bff79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4106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afd247686_0_23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afd247686_0_23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6171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6afd247686_0_23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6afd247686_0_23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2204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75804" y="1660125"/>
            <a:ext cx="4004100" cy="2052600"/>
          </a:xfrm>
          <a:prstGeom prst="rect">
            <a:avLst/>
          </a:prstGeom>
        </p:spPr>
        <p:txBody>
          <a:bodyPr spcFirstLastPara="1" wrap="square" lIns="91425" tIns="91425" rIns="91425" bIns="91425" anchor="b" anchorCtr="0">
            <a:noAutofit/>
          </a:bodyPr>
          <a:lstStyle>
            <a:lvl1pPr lvl="0">
              <a:spcBef>
                <a:spcPts val="0"/>
              </a:spcBef>
              <a:spcAft>
                <a:spcPts val="0"/>
              </a:spcAft>
              <a:buClr>
                <a:schemeClr val="accent6"/>
              </a:buClr>
              <a:buSzPts val="5200"/>
              <a:buNone/>
              <a:defRPr sz="5200">
                <a:solidFill>
                  <a:schemeClr val="accent6"/>
                </a:solidFill>
              </a:defRPr>
            </a:lvl1pPr>
            <a:lvl2pPr lvl="1" algn="ctr">
              <a:spcBef>
                <a:spcPts val="0"/>
              </a:spcBef>
              <a:spcAft>
                <a:spcPts val="0"/>
              </a:spcAft>
              <a:buClr>
                <a:schemeClr val="accent6"/>
              </a:buClr>
              <a:buSzPts val="5200"/>
              <a:buNone/>
              <a:defRPr sz="5200">
                <a:solidFill>
                  <a:schemeClr val="accent6"/>
                </a:solidFill>
              </a:defRPr>
            </a:lvl2pPr>
            <a:lvl3pPr lvl="2" algn="ctr">
              <a:spcBef>
                <a:spcPts val="0"/>
              </a:spcBef>
              <a:spcAft>
                <a:spcPts val="0"/>
              </a:spcAft>
              <a:buClr>
                <a:schemeClr val="accent6"/>
              </a:buClr>
              <a:buSzPts val="5200"/>
              <a:buNone/>
              <a:defRPr sz="5200">
                <a:solidFill>
                  <a:schemeClr val="accent6"/>
                </a:solidFill>
              </a:defRPr>
            </a:lvl3pPr>
            <a:lvl4pPr lvl="3" algn="ctr">
              <a:spcBef>
                <a:spcPts val="0"/>
              </a:spcBef>
              <a:spcAft>
                <a:spcPts val="0"/>
              </a:spcAft>
              <a:buClr>
                <a:schemeClr val="accent6"/>
              </a:buClr>
              <a:buSzPts val="5200"/>
              <a:buNone/>
              <a:defRPr sz="5200">
                <a:solidFill>
                  <a:schemeClr val="accent6"/>
                </a:solidFill>
              </a:defRPr>
            </a:lvl4pPr>
            <a:lvl5pPr lvl="4" algn="ctr">
              <a:spcBef>
                <a:spcPts val="0"/>
              </a:spcBef>
              <a:spcAft>
                <a:spcPts val="0"/>
              </a:spcAft>
              <a:buClr>
                <a:schemeClr val="accent6"/>
              </a:buClr>
              <a:buSzPts val="5200"/>
              <a:buNone/>
              <a:defRPr sz="5200">
                <a:solidFill>
                  <a:schemeClr val="accent6"/>
                </a:solidFill>
              </a:defRPr>
            </a:lvl5pPr>
            <a:lvl6pPr lvl="5" algn="ctr">
              <a:spcBef>
                <a:spcPts val="0"/>
              </a:spcBef>
              <a:spcAft>
                <a:spcPts val="0"/>
              </a:spcAft>
              <a:buClr>
                <a:schemeClr val="accent6"/>
              </a:buClr>
              <a:buSzPts val="5200"/>
              <a:buNone/>
              <a:defRPr sz="5200">
                <a:solidFill>
                  <a:schemeClr val="accent6"/>
                </a:solidFill>
              </a:defRPr>
            </a:lvl6pPr>
            <a:lvl7pPr lvl="6" algn="ctr">
              <a:spcBef>
                <a:spcPts val="0"/>
              </a:spcBef>
              <a:spcAft>
                <a:spcPts val="0"/>
              </a:spcAft>
              <a:buClr>
                <a:schemeClr val="accent6"/>
              </a:buClr>
              <a:buSzPts val="5200"/>
              <a:buNone/>
              <a:defRPr sz="5200">
                <a:solidFill>
                  <a:schemeClr val="accent6"/>
                </a:solidFill>
              </a:defRPr>
            </a:lvl7pPr>
            <a:lvl8pPr lvl="7" algn="ctr">
              <a:spcBef>
                <a:spcPts val="0"/>
              </a:spcBef>
              <a:spcAft>
                <a:spcPts val="0"/>
              </a:spcAft>
              <a:buClr>
                <a:schemeClr val="accent6"/>
              </a:buClr>
              <a:buSzPts val="5200"/>
              <a:buNone/>
              <a:defRPr sz="5200">
                <a:solidFill>
                  <a:schemeClr val="accent6"/>
                </a:solidFill>
              </a:defRPr>
            </a:lvl8pPr>
            <a:lvl9pPr lvl="8" algn="ctr">
              <a:spcBef>
                <a:spcPts val="0"/>
              </a:spcBef>
              <a:spcAft>
                <a:spcPts val="0"/>
              </a:spcAft>
              <a:buClr>
                <a:schemeClr val="accent6"/>
              </a:buClr>
              <a:buSzPts val="5200"/>
              <a:buNone/>
              <a:defRPr sz="5200">
                <a:solidFill>
                  <a:schemeClr val="accent6"/>
                </a:solidFill>
              </a:defRPr>
            </a:lvl9pPr>
          </a:lstStyle>
          <a:p>
            <a:endParaRPr/>
          </a:p>
        </p:txBody>
      </p:sp>
      <p:sp>
        <p:nvSpPr>
          <p:cNvPr id="10" name="Google Shape;10;p2"/>
          <p:cNvSpPr txBox="1">
            <a:spLocks noGrp="1"/>
          </p:cNvSpPr>
          <p:nvPr>
            <p:ph type="subTitle" idx="1"/>
          </p:nvPr>
        </p:nvSpPr>
        <p:spPr>
          <a:xfrm>
            <a:off x="775800" y="3749675"/>
            <a:ext cx="2627400" cy="792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accent6"/>
              </a:buClr>
              <a:buSzPts val="1800"/>
              <a:buFont typeface="Lato"/>
              <a:buNone/>
              <a:defRPr>
                <a:solidFill>
                  <a:schemeClr val="accent6"/>
                </a:solidFill>
                <a:latin typeface="Lato"/>
                <a:ea typeface="Lato"/>
                <a:cs typeface="Lato"/>
                <a:sym typeface="Lato"/>
              </a:defRPr>
            </a:lvl1pPr>
            <a:lvl2pPr lvl="1"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2pPr>
            <a:lvl3pPr lvl="2"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3pPr>
            <a:lvl4pPr lvl="3"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4pPr>
            <a:lvl5pPr lvl="4"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5pPr>
            <a:lvl6pPr lvl="5"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6pPr>
            <a:lvl7pPr lvl="6"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7pPr>
            <a:lvl8pPr lvl="7"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8pPr>
            <a:lvl9pPr lvl="8" algn="ctr">
              <a:lnSpc>
                <a:spcPct val="100000"/>
              </a:lnSpc>
              <a:spcBef>
                <a:spcPts val="0"/>
              </a:spcBef>
              <a:spcAft>
                <a:spcPts val="0"/>
              </a:spcAft>
              <a:buClr>
                <a:schemeClr val="accent6"/>
              </a:buClr>
              <a:buSzPts val="2800"/>
              <a:buFont typeface="Lato"/>
              <a:buNone/>
              <a:defRPr sz="2800">
                <a:solidFill>
                  <a:schemeClr val="accent6"/>
                </a:solidFill>
                <a:latin typeface="Lato"/>
                <a:ea typeface="Lato"/>
                <a:cs typeface="Lato"/>
                <a:sym typeface="Lato"/>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6"/>
        </a:solidFill>
        <a:effectLst/>
      </p:bgPr>
    </p:bg>
    <p:spTree>
      <p:nvGrpSpPr>
        <p:cNvPr id="1" name="Shape 28"/>
        <p:cNvGrpSpPr/>
        <p:nvPr/>
      </p:nvGrpSpPr>
      <p:grpSpPr>
        <a:xfrm>
          <a:off x="0" y="0"/>
          <a:ext cx="0" cy="0"/>
          <a:chOff x="0" y="0"/>
          <a:chExt cx="0" cy="0"/>
        </a:xfrm>
      </p:grpSpPr>
      <p:sp>
        <p:nvSpPr>
          <p:cNvPr id="29" name="Google Shape;29;p7"/>
          <p:cNvSpPr/>
          <p:nvPr/>
        </p:nvSpPr>
        <p:spPr>
          <a:xfrm>
            <a:off x="-6300" y="4542025"/>
            <a:ext cx="5752200" cy="379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7"/>
          <p:cNvSpPr txBox="1">
            <a:spLocks noGrp="1"/>
          </p:cNvSpPr>
          <p:nvPr>
            <p:ph type="title"/>
          </p:nvPr>
        </p:nvSpPr>
        <p:spPr>
          <a:xfrm>
            <a:off x="795725" y="572650"/>
            <a:ext cx="3729000" cy="755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sz="30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795725" y="1809450"/>
            <a:ext cx="2689800" cy="1851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Bullet Points">
  <p:cSld name="ONE_COLUMN_TEXT_1">
    <p:spTree>
      <p:nvGrpSpPr>
        <p:cNvPr id="1" name="Shape 46"/>
        <p:cNvGrpSpPr/>
        <p:nvPr/>
      </p:nvGrpSpPr>
      <p:grpSpPr>
        <a:xfrm>
          <a:off x="0" y="0"/>
          <a:ext cx="0" cy="0"/>
          <a:chOff x="0" y="0"/>
          <a:chExt cx="0" cy="0"/>
        </a:xfrm>
      </p:grpSpPr>
      <p:sp>
        <p:nvSpPr>
          <p:cNvPr id="47" name="Google Shape;47;p13"/>
          <p:cNvSpPr/>
          <p:nvPr/>
        </p:nvSpPr>
        <p:spPr>
          <a:xfrm>
            <a:off x="565650" y="831000"/>
            <a:ext cx="8012700" cy="4312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3"/>
          <p:cNvSpPr txBox="1">
            <a:spLocks noGrp="1"/>
          </p:cNvSpPr>
          <p:nvPr>
            <p:ph type="title"/>
          </p:nvPr>
        </p:nvSpPr>
        <p:spPr>
          <a:xfrm>
            <a:off x="795725" y="572650"/>
            <a:ext cx="5573100" cy="7557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9" name="Google Shape;49;p13"/>
          <p:cNvSpPr txBox="1">
            <a:spLocks noGrp="1"/>
          </p:cNvSpPr>
          <p:nvPr>
            <p:ph type="body" idx="1"/>
          </p:nvPr>
        </p:nvSpPr>
        <p:spPr>
          <a:xfrm>
            <a:off x="795725" y="1387450"/>
            <a:ext cx="6906300" cy="29718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71850" y="445025"/>
            <a:ext cx="81603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2800"/>
              <a:buFont typeface="Anton"/>
              <a:buNone/>
              <a:defRPr sz="2800">
                <a:solidFill>
                  <a:schemeClr val="lt2"/>
                </a:solidFill>
                <a:latin typeface="Anton"/>
                <a:ea typeface="Anton"/>
                <a:cs typeface="Anton"/>
                <a:sym typeface="Anton"/>
              </a:defRPr>
            </a:lvl1pPr>
            <a:lvl2pPr lvl="1">
              <a:lnSpc>
                <a:spcPct val="100000"/>
              </a:lnSpc>
              <a:spcBef>
                <a:spcPts val="0"/>
              </a:spcBef>
              <a:spcAft>
                <a:spcPts val="0"/>
              </a:spcAft>
              <a:buClr>
                <a:schemeClr val="lt2"/>
              </a:buClr>
              <a:buSzPts val="2800"/>
              <a:buNone/>
              <a:defRPr sz="2800">
                <a:solidFill>
                  <a:schemeClr val="lt2"/>
                </a:solidFill>
              </a:defRPr>
            </a:lvl2pPr>
            <a:lvl3pPr lvl="2">
              <a:lnSpc>
                <a:spcPct val="100000"/>
              </a:lnSpc>
              <a:spcBef>
                <a:spcPts val="0"/>
              </a:spcBef>
              <a:spcAft>
                <a:spcPts val="0"/>
              </a:spcAft>
              <a:buClr>
                <a:schemeClr val="lt2"/>
              </a:buClr>
              <a:buSzPts val="2800"/>
              <a:buNone/>
              <a:defRPr sz="2800">
                <a:solidFill>
                  <a:schemeClr val="lt2"/>
                </a:solidFill>
              </a:defRPr>
            </a:lvl3pPr>
            <a:lvl4pPr lvl="3">
              <a:lnSpc>
                <a:spcPct val="100000"/>
              </a:lnSpc>
              <a:spcBef>
                <a:spcPts val="0"/>
              </a:spcBef>
              <a:spcAft>
                <a:spcPts val="0"/>
              </a:spcAft>
              <a:buClr>
                <a:schemeClr val="lt2"/>
              </a:buClr>
              <a:buSzPts val="2800"/>
              <a:buNone/>
              <a:defRPr sz="2800">
                <a:solidFill>
                  <a:schemeClr val="lt2"/>
                </a:solidFill>
              </a:defRPr>
            </a:lvl4pPr>
            <a:lvl5pPr lvl="4">
              <a:lnSpc>
                <a:spcPct val="100000"/>
              </a:lnSpc>
              <a:spcBef>
                <a:spcPts val="0"/>
              </a:spcBef>
              <a:spcAft>
                <a:spcPts val="0"/>
              </a:spcAft>
              <a:buClr>
                <a:schemeClr val="lt2"/>
              </a:buClr>
              <a:buSzPts val="2800"/>
              <a:buNone/>
              <a:defRPr sz="2800">
                <a:solidFill>
                  <a:schemeClr val="lt2"/>
                </a:solidFill>
              </a:defRPr>
            </a:lvl5pPr>
            <a:lvl6pPr lvl="5">
              <a:lnSpc>
                <a:spcPct val="100000"/>
              </a:lnSpc>
              <a:spcBef>
                <a:spcPts val="0"/>
              </a:spcBef>
              <a:spcAft>
                <a:spcPts val="0"/>
              </a:spcAft>
              <a:buClr>
                <a:schemeClr val="lt2"/>
              </a:buClr>
              <a:buSzPts val="2800"/>
              <a:buNone/>
              <a:defRPr sz="2800">
                <a:solidFill>
                  <a:schemeClr val="lt2"/>
                </a:solidFill>
              </a:defRPr>
            </a:lvl6pPr>
            <a:lvl7pPr lvl="6">
              <a:lnSpc>
                <a:spcPct val="100000"/>
              </a:lnSpc>
              <a:spcBef>
                <a:spcPts val="0"/>
              </a:spcBef>
              <a:spcAft>
                <a:spcPts val="0"/>
              </a:spcAft>
              <a:buClr>
                <a:schemeClr val="lt2"/>
              </a:buClr>
              <a:buSzPts val="2800"/>
              <a:buNone/>
              <a:defRPr sz="2800">
                <a:solidFill>
                  <a:schemeClr val="lt2"/>
                </a:solidFill>
              </a:defRPr>
            </a:lvl7pPr>
            <a:lvl8pPr lvl="7">
              <a:lnSpc>
                <a:spcPct val="100000"/>
              </a:lnSpc>
              <a:spcBef>
                <a:spcPts val="0"/>
              </a:spcBef>
              <a:spcAft>
                <a:spcPts val="0"/>
              </a:spcAft>
              <a:buClr>
                <a:schemeClr val="lt2"/>
              </a:buClr>
              <a:buSzPts val="2800"/>
              <a:buNone/>
              <a:defRPr sz="2800">
                <a:solidFill>
                  <a:schemeClr val="lt2"/>
                </a:solidFill>
              </a:defRPr>
            </a:lvl8pPr>
            <a:lvl9pPr lvl="8">
              <a:lnSpc>
                <a:spcPct val="100000"/>
              </a:lnSpc>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671850" y="1152475"/>
            <a:ext cx="81603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2"/>
              </a:buClr>
              <a:buSzPts val="1800"/>
              <a:buFont typeface="Lato"/>
              <a:buChar char="●"/>
              <a:defRPr sz="1800">
                <a:solidFill>
                  <a:schemeClr val="lt2"/>
                </a:solidFill>
                <a:latin typeface="Lato"/>
                <a:ea typeface="Lato"/>
                <a:cs typeface="Lato"/>
                <a:sym typeface="Lato"/>
              </a:defRPr>
            </a:lvl1pPr>
            <a:lvl2pPr marL="914400" lvl="1"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2pPr>
            <a:lvl3pPr marL="1371600" lvl="2"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3pPr>
            <a:lvl4pPr marL="1828800" lvl="3"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4pPr>
            <a:lvl5pPr marL="2286000" lvl="4"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5pPr>
            <a:lvl6pPr marL="2743200" lvl="5"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6pPr>
            <a:lvl7pPr marL="3200400" lvl="6"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7pPr>
            <a:lvl8pPr marL="3657600" lvl="7" indent="-317500">
              <a:lnSpc>
                <a:spcPct val="100000"/>
              </a:lnSpc>
              <a:spcBef>
                <a:spcPts val="1600"/>
              </a:spcBef>
              <a:spcAft>
                <a:spcPts val="0"/>
              </a:spcAft>
              <a:buClr>
                <a:schemeClr val="lt2"/>
              </a:buClr>
              <a:buSzPts val="1400"/>
              <a:buFont typeface="Lato"/>
              <a:buChar char="○"/>
              <a:defRPr>
                <a:solidFill>
                  <a:schemeClr val="lt2"/>
                </a:solidFill>
                <a:latin typeface="Lato"/>
                <a:ea typeface="Lato"/>
                <a:cs typeface="Lato"/>
                <a:sym typeface="Lato"/>
              </a:defRPr>
            </a:lvl8pPr>
            <a:lvl9pPr marL="4114800" lvl="8" indent="-317500">
              <a:lnSpc>
                <a:spcPct val="100000"/>
              </a:lnSpc>
              <a:spcBef>
                <a:spcPts val="1600"/>
              </a:spcBef>
              <a:spcAft>
                <a:spcPts val="1600"/>
              </a:spcAft>
              <a:buClr>
                <a:schemeClr val="lt2"/>
              </a:buClr>
              <a:buSzPts val="1400"/>
              <a:buFont typeface="Lato"/>
              <a:buChar char="■"/>
              <a:defRPr>
                <a:solidFill>
                  <a:schemeClr val="lt2"/>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8" r:id="rId3"/>
    <p:sldLayoutId id="2147483659"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hyperlink" Target="https://www.inaturalist.org/guides/3788?taxon=1" TargetMode="External"/><Relationship Id="rId7"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31.jpg"/><Relationship Id="rId13" Type="http://schemas.openxmlformats.org/officeDocument/2006/relationships/image" Target="../media/image36.jpg"/><Relationship Id="rId3" Type="http://schemas.openxmlformats.org/officeDocument/2006/relationships/image" Target="../media/image2.gif"/><Relationship Id="rId7" Type="http://schemas.openxmlformats.org/officeDocument/2006/relationships/image" Target="../media/image30.png"/><Relationship Id="rId12"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JPG"/><Relationship Id="rId4" Type="http://schemas.openxmlformats.org/officeDocument/2006/relationships/image" Target="../media/image27.jpg"/><Relationship Id="rId9" Type="http://schemas.openxmlformats.org/officeDocument/2006/relationships/image" Target="../media/image32.jpg"/><Relationship Id="rId14" Type="http://schemas.openxmlformats.org/officeDocument/2006/relationships/image" Target="../media/image37.jpg"/></Relationships>
</file>

<file path=ppt/slides/_rels/slide2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43.emf"/><Relationship Id="rId4" Type="http://schemas.openxmlformats.org/officeDocument/2006/relationships/image" Target="../media/image42.emf"/></Relationships>
</file>

<file path=ppt/slides/_rels/slide2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2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33.xml.rels><?xml version="1.0" encoding="UTF-8" standalone="yes"?>
<Relationships xmlns="http://schemas.openxmlformats.org/package/2006/relationships"><Relationship Id="rId3" Type="http://schemas.openxmlformats.org/officeDocument/2006/relationships/hyperlink" Target="https://monarchwatch.org/rear/"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3.jpg"/></Relationships>
</file>

<file path=ppt/slides/_rels/slide3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7" Type="http://schemas.openxmlformats.org/officeDocument/2006/relationships/image" Target="../media/image59.jpg"/><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3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3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65.gi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4.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
        <p:nvSpPr>
          <p:cNvPr id="130" name="Google Shape;130;p28"/>
          <p:cNvSpPr txBox="1">
            <a:spLocks noGrp="1"/>
          </p:cNvSpPr>
          <p:nvPr>
            <p:ph type="ctrTitle"/>
          </p:nvPr>
        </p:nvSpPr>
        <p:spPr>
          <a:xfrm>
            <a:off x="775804" y="1660125"/>
            <a:ext cx="4004100" cy="2052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smtClean="0"/>
              <a:t>NATURE MERIT BADGE</a:t>
            </a:r>
            <a:endParaRPr dirty="0"/>
          </a:p>
        </p:txBody>
      </p:sp>
      <p:sp>
        <p:nvSpPr>
          <p:cNvPr id="131" name="Google Shape;131;p28"/>
          <p:cNvSpPr txBox="1">
            <a:spLocks noGrp="1"/>
          </p:cNvSpPr>
          <p:nvPr>
            <p:ph type="subTitle" idx="1"/>
          </p:nvPr>
        </p:nvSpPr>
        <p:spPr>
          <a:xfrm>
            <a:off x="775800" y="3749675"/>
            <a:ext cx="2627400" cy="79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Troop 344 and 9344</a:t>
            </a:r>
          </a:p>
          <a:p>
            <a:pPr marL="0" lvl="0" indent="0" algn="l" rtl="0">
              <a:spcBef>
                <a:spcPts val="0"/>
              </a:spcBef>
              <a:spcAft>
                <a:spcPts val="0"/>
              </a:spcAft>
              <a:buNone/>
            </a:pPr>
            <a:r>
              <a:rPr lang="en" dirty="0" smtClean="0"/>
              <a:t>Pemberville, OH</a:t>
            </a:r>
            <a:endParaRPr dirty="0"/>
          </a:p>
        </p:txBody>
      </p:sp>
      <p:sp>
        <p:nvSpPr>
          <p:cNvPr id="132" name="Google Shape;132;p28"/>
          <p:cNvSpPr/>
          <p:nvPr/>
        </p:nvSpPr>
        <p:spPr>
          <a:xfrm>
            <a:off x="601175" y="1302800"/>
            <a:ext cx="66600" cy="30369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1724" y="2797750"/>
            <a:ext cx="914400" cy="93345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795725" y="572650"/>
            <a:ext cx="55731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1</a:t>
            </a:r>
            <a:endParaRPr dirty="0"/>
          </a:p>
        </p:txBody>
      </p:sp>
      <p:sp>
        <p:nvSpPr>
          <p:cNvPr id="138" name="Google Shape;138;p29"/>
          <p:cNvSpPr txBox="1">
            <a:spLocks noGrp="1"/>
          </p:cNvSpPr>
          <p:nvPr>
            <p:ph type="body" idx="1"/>
          </p:nvPr>
        </p:nvSpPr>
        <p:spPr>
          <a:xfrm>
            <a:off x="795725" y="1387450"/>
            <a:ext cx="4420960" cy="2971800"/>
          </a:xfrm>
          <a:prstGeom prst="rect">
            <a:avLst/>
          </a:prstGeom>
        </p:spPr>
        <p:txBody>
          <a:bodyPr spcFirstLastPara="1" wrap="square" lIns="91425" tIns="91425" rIns="91425" bIns="91425" anchor="t" anchorCtr="0">
            <a:noAutofit/>
          </a:bodyPr>
          <a:lstStyle/>
          <a:p>
            <a:pPr marL="609600" indent="-457200">
              <a:buSzPct val="100000"/>
              <a:buFont typeface="+mj-lt"/>
              <a:buAutoNum type="arabicPeriod" startAt="3"/>
            </a:pPr>
            <a:r>
              <a:rPr lang="en-US" sz="2000" dirty="0" smtClean="0"/>
              <a:t>Plants provide shelter and nesting habitat for many animals.</a:t>
            </a:r>
            <a:endParaRPr lang="en-US" sz="2000" dirty="0"/>
          </a:p>
        </p:txBody>
      </p:sp>
      <p:pic>
        <p:nvPicPr>
          <p:cNvPr id="3" name="Picture 2"/>
          <p:cNvPicPr>
            <a:picLocks noChangeAspect="1"/>
          </p:cNvPicPr>
          <p:nvPr/>
        </p:nvPicPr>
        <p:blipFill rotWithShape="1">
          <a:blip r:embed="rId3"/>
          <a:srcRect t="3069" b="3438"/>
          <a:stretch/>
        </p:blipFill>
        <p:spPr>
          <a:xfrm>
            <a:off x="5348253" y="827010"/>
            <a:ext cx="3222598" cy="4316490"/>
          </a:xfrm>
          <a:prstGeom prst="rect">
            <a:avLst/>
          </a:prstGeom>
        </p:spPr>
      </p:pic>
    </p:spTree>
    <p:extLst>
      <p:ext uri="{BB962C8B-B14F-4D97-AF65-F5344CB8AC3E}">
        <p14:creationId xmlns:p14="http://schemas.microsoft.com/office/powerpoint/2010/main" val="2613909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795725" y="572650"/>
            <a:ext cx="55731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1</a:t>
            </a:r>
            <a:endParaRPr dirty="0"/>
          </a:p>
        </p:txBody>
      </p:sp>
      <p:sp>
        <p:nvSpPr>
          <p:cNvPr id="4" name="Rectangle 1"/>
          <p:cNvSpPr>
            <a:spLocks noGrp="1" noChangeArrowheads="1"/>
          </p:cNvSpPr>
          <p:nvPr>
            <p:ph type="body" idx="1"/>
          </p:nvPr>
        </p:nvSpPr>
        <p:spPr bwMode="auto">
          <a:xfrm>
            <a:off x="572804" y="1328350"/>
            <a:ext cx="3341717" cy="3570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Arial" panose="020B0604020202020204" pitchFamily="34" charset="0"/>
              </a:rPr>
              <a:t>Endangered Plants in Ohio</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dirty="0" smtClean="0">
                <a:ln>
                  <a:noFill/>
                </a:ln>
                <a:solidFill>
                  <a:schemeClr val="tx1"/>
                </a:solidFill>
                <a:effectLst/>
                <a:latin typeface="Arial" panose="020B0604020202020204" pitchFamily="34" charset="0"/>
              </a:rPr>
              <a:t>There are six plant species classified as endangered in Ohio.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smtClean="0">
                <a:ln>
                  <a:noFill/>
                </a:ln>
                <a:solidFill>
                  <a:schemeClr val="tx1"/>
                </a:solidFill>
                <a:effectLst/>
                <a:latin typeface="Lato" panose="020B0604020202020204" charset="0"/>
              </a:rPr>
              <a:t>1. Running Buffalo Clover</a:t>
            </a:r>
          </a:p>
          <a:p>
            <a:pPr marL="0" indent="0" eaLnBrk="0" fontAlgn="base" hangingPunct="0">
              <a:spcBef>
                <a:spcPct val="0"/>
              </a:spcBef>
              <a:spcAft>
                <a:spcPct val="0"/>
              </a:spcAft>
              <a:buClrTx/>
              <a:buSzTx/>
              <a:buNone/>
            </a:pPr>
            <a:r>
              <a:rPr lang="en-US" sz="1400" b="1" dirty="0" smtClean="0"/>
              <a:t>2. Northern </a:t>
            </a:r>
            <a:r>
              <a:rPr lang="en-US" sz="1400" b="1" dirty="0"/>
              <a:t>Monkshood</a:t>
            </a:r>
          </a:p>
          <a:p>
            <a:pPr marL="0" indent="0" eaLnBrk="0" fontAlgn="base" hangingPunct="0">
              <a:spcBef>
                <a:spcPct val="0"/>
              </a:spcBef>
              <a:spcAft>
                <a:spcPct val="0"/>
              </a:spcAft>
              <a:buClrTx/>
              <a:buSzTx/>
              <a:buNone/>
            </a:pPr>
            <a:r>
              <a:rPr lang="en-US" sz="1400" b="1" dirty="0" smtClean="0"/>
              <a:t>3. Lakeside </a:t>
            </a:r>
            <a:r>
              <a:rPr lang="en-US" sz="1400" b="1" dirty="0"/>
              <a:t>Daisy</a:t>
            </a:r>
          </a:p>
          <a:p>
            <a:pPr marL="0" indent="0" eaLnBrk="0" fontAlgn="base" hangingPunct="0">
              <a:spcBef>
                <a:spcPct val="0"/>
              </a:spcBef>
              <a:spcAft>
                <a:spcPct val="0"/>
              </a:spcAft>
              <a:buClrTx/>
              <a:buSzTx/>
              <a:buNone/>
            </a:pPr>
            <a:r>
              <a:rPr lang="en-US" sz="1400" b="1" dirty="0" smtClean="0"/>
              <a:t>4. Small </a:t>
            </a:r>
            <a:r>
              <a:rPr lang="en-US" sz="1400" b="1" dirty="0"/>
              <a:t>Whorled </a:t>
            </a:r>
            <a:r>
              <a:rPr lang="en-US" sz="1400" b="1" dirty="0" err="1" smtClean="0"/>
              <a:t>Pogonia</a:t>
            </a:r>
            <a:endParaRPr lang="en-US" sz="1400" b="1" dirty="0" smtClean="0"/>
          </a:p>
          <a:p>
            <a:pPr marL="0" indent="0" eaLnBrk="0" fontAlgn="base" hangingPunct="0">
              <a:spcBef>
                <a:spcPct val="0"/>
              </a:spcBef>
              <a:spcAft>
                <a:spcPct val="0"/>
              </a:spcAft>
              <a:buClrTx/>
              <a:buSzTx/>
              <a:buNone/>
            </a:pPr>
            <a:r>
              <a:rPr lang="en-US" sz="1400" b="1" dirty="0" smtClean="0"/>
              <a:t>5. Eastern Prairie White Fringed Orchid</a:t>
            </a:r>
            <a:endParaRPr lang="en-US" sz="1400" b="1" dirty="0"/>
          </a:p>
          <a:p>
            <a:pPr marL="0" indent="0" eaLnBrk="0" fontAlgn="base" hangingPunct="0">
              <a:spcBef>
                <a:spcPct val="0"/>
              </a:spcBef>
              <a:spcAft>
                <a:spcPct val="0"/>
              </a:spcAft>
              <a:buClrTx/>
              <a:buSzTx/>
              <a:buNone/>
            </a:pPr>
            <a:r>
              <a:rPr lang="en-US" sz="1400" b="1" dirty="0" smtClean="0"/>
              <a:t>6. Appalachian </a:t>
            </a:r>
            <a:r>
              <a:rPr lang="en-US" sz="1400" b="1" dirty="0" err="1" smtClean="0"/>
              <a:t>Spiraea</a:t>
            </a:r>
            <a:endParaRPr lang="en-US" sz="1400" b="1" dirty="0" smtClean="0"/>
          </a:p>
          <a:p>
            <a:pPr marL="0" indent="0" eaLnBrk="0" fontAlgn="base" hangingPunct="0">
              <a:spcBef>
                <a:spcPct val="0"/>
              </a:spcBef>
              <a:spcAft>
                <a:spcPct val="0"/>
              </a:spcAft>
              <a:buClrTx/>
              <a:buSzTx/>
              <a:buNone/>
            </a:pPr>
            <a:endParaRPr lang="en-US" sz="1400" dirty="0" smtClean="0"/>
          </a:p>
          <a:p>
            <a:pPr marL="0" indent="0" eaLnBrk="0" fontAlgn="base" hangingPunct="0">
              <a:spcBef>
                <a:spcPct val="0"/>
              </a:spcBef>
              <a:spcAft>
                <a:spcPct val="0"/>
              </a:spcAft>
              <a:buClrTx/>
              <a:buSzTx/>
              <a:buNone/>
            </a:pPr>
            <a:r>
              <a:rPr lang="en-US" sz="1400" dirty="0" smtClean="0"/>
              <a:t>These plants are endangered </a:t>
            </a:r>
            <a:r>
              <a:rPr lang="en-US" sz="1400" dirty="0"/>
              <a:t>in Ohio from </a:t>
            </a:r>
            <a:r>
              <a:rPr lang="en-US" sz="1400" dirty="0" smtClean="0"/>
              <a:t>over-collecting, destruction </a:t>
            </a:r>
            <a:r>
              <a:rPr lang="en-US" sz="1400" dirty="0"/>
              <a:t>of </a:t>
            </a:r>
            <a:r>
              <a:rPr lang="en-US" sz="1400" dirty="0" smtClean="0"/>
              <a:t>habitat</a:t>
            </a:r>
            <a:r>
              <a:rPr lang="en-US" sz="1400" dirty="0"/>
              <a:t>, </a:t>
            </a:r>
            <a:r>
              <a:rPr lang="en-US" sz="1400" dirty="0" smtClean="0"/>
              <a:t>and competing </a:t>
            </a:r>
            <a:r>
              <a:rPr lang="en-US" sz="1400" dirty="0"/>
              <a:t>invasive </a:t>
            </a:r>
            <a:r>
              <a:rPr lang="en-US" sz="1400" dirty="0" smtClean="0"/>
              <a:t>plants.</a:t>
            </a:r>
            <a:endParaRPr lang="en-US" sz="1400" b="1" dirty="0"/>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273" y="950500"/>
            <a:ext cx="1383995" cy="184532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1486" y="3712619"/>
            <a:ext cx="1905548" cy="1270365"/>
          </a:xfrm>
          <a:prstGeom prst="rect">
            <a:avLst/>
          </a:prstGeom>
        </p:spPr>
      </p:pic>
      <p:sp>
        <p:nvSpPr>
          <p:cNvPr id="7" name="TextBox 6"/>
          <p:cNvSpPr txBox="1"/>
          <p:nvPr/>
        </p:nvSpPr>
        <p:spPr>
          <a:xfrm>
            <a:off x="4065462" y="1015331"/>
            <a:ext cx="356081" cy="313019"/>
          </a:xfrm>
          <a:prstGeom prst="rect">
            <a:avLst/>
          </a:prstGeom>
          <a:noFill/>
        </p:spPr>
        <p:txBody>
          <a:bodyPr wrap="square" rtlCol="0">
            <a:spAutoFit/>
          </a:bodyPr>
          <a:lstStyle/>
          <a:p>
            <a:r>
              <a:rPr lang="en-US" b="1" dirty="0" smtClean="0">
                <a:solidFill>
                  <a:schemeClr val="bg1"/>
                </a:solidFill>
              </a:rPr>
              <a:t>1.</a:t>
            </a:r>
            <a:endParaRPr lang="en-US" b="1" dirty="0">
              <a:solidFill>
                <a:schemeClr val="bg1"/>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8457" y="950500"/>
            <a:ext cx="1389999" cy="1853332"/>
          </a:xfrm>
          <a:prstGeom prst="rect">
            <a:avLst/>
          </a:prstGeom>
        </p:spPr>
      </p:pic>
      <p:sp>
        <p:nvSpPr>
          <p:cNvPr id="12" name="TextBox 11"/>
          <p:cNvSpPr txBox="1"/>
          <p:nvPr/>
        </p:nvSpPr>
        <p:spPr>
          <a:xfrm>
            <a:off x="7282583" y="1016237"/>
            <a:ext cx="356081" cy="313019"/>
          </a:xfrm>
          <a:prstGeom prst="rect">
            <a:avLst/>
          </a:prstGeom>
          <a:noFill/>
        </p:spPr>
        <p:txBody>
          <a:bodyPr wrap="square" rtlCol="0">
            <a:spAutoFit/>
          </a:bodyPr>
          <a:lstStyle/>
          <a:p>
            <a:r>
              <a:rPr lang="en-US" b="1" dirty="0" smtClean="0">
                <a:solidFill>
                  <a:schemeClr val="bg1"/>
                </a:solidFill>
              </a:rPr>
              <a:t>3.</a:t>
            </a:r>
            <a:endParaRPr lang="en-US" b="1" dirty="0">
              <a:solidFill>
                <a:schemeClr val="bg1"/>
              </a:solidFill>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4272" y="2410151"/>
            <a:ext cx="1439949" cy="1145959"/>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3504" y="950500"/>
            <a:ext cx="1440717" cy="1362678"/>
          </a:xfrm>
          <a:prstGeom prst="rect">
            <a:avLst/>
          </a:prstGeom>
        </p:spPr>
      </p:pic>
      <p:sp>
        <p:nvSpPr>
          <p:cNvPr id="15" name="TextBox 14"/>
          <p:cNvSpPr txBox="1"/>
          <p:nvPr/>
        </p:nvSpPr>
        <p:spPr>
          <a:xfrm>
            <a:off x="5682498" y="2482808"/>
            <a:ext cx="356081" cy="313019"/>
          </a:xfrm>
          <a:prstGeom prst="rect">
            <a:avLst/>
          </a:prstGeom>
          <a:noFill/>
        </p:spPr>
        <p:txBody>
          <a:bodyPr wrap="square" rtlCol="0">
            <a:spAutoFit/>
          </a:bodyPr>
          <a:lstStyle/>
          <a:p>
            <a:r>
              <a:rPr lang="en-US" b="1" dirty="0" smtClean="0">
                <a:solidFill>
                  <a:schemeClr val="bg1"/>
                </a:solidFill>
              </a:rPr>
              <a:t>4.</a:t>
            </a:r>
            <a:endParaRPr lang="en-US" b="1" dirty="0">
              <a:solidFill>
                <a:schemeClr val="bg1"/>
              </a:solidFill>
            </a:endParaRPr>
          </a:p>
        </p:txBody>
      </p:sp>
      <p:sp>
        <p:nvSpPr>
          <p:cNvPr id="16" name="TextBox 15"/>
          <p:cNvSpPr txBox="1"/>
          <p:nvPr/>
        </p:nvSpPr>
        <p:spPr>
          <a:xfrm>
            <a:off x="5698624" y="1015331"/>
            <a:ext cx="356081" cy="313019"/>
          </a:xfrm>
          <a:prstGeom prst="rect">
            <a:avLst/>
          </a:prstGeom>
          <a:noFill/>
        </p:spPr>
        <p:txBody>
          <a:bodyPr wrap="square" rtlCol="0">
            <a:spAutoFit/>
          </a:bodyPr>
          <a:lstStyle/>
          <a:p>
            <a:r>
              <a:rPr lang="en-US" b="1" dirty="0" smtClean="0">
                <a:solidFill>
                  <a:schemeClr val="bg1"/>
                </a:solidFill>
              </a:rPr>
              <a:t>2.</a:t>
            </a:r>
            <a:endParaRPr lang="en-US" b="1" dirty="0">
              <a:solidFill>
                <a:schemeClr val="bg1"/>
              </a:solidFill>
            </a:endParaRPr>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55273" y="2961001"/>
            <a:ext cx="1383995" cy="2063098"/>
          </a:xfrm>
          <a:prstGeom prst="rect">
            <a:avLst/>
          </a:prstGeom>
        </p:spPr>
      </p:pic>
      <p:sp>
        <p:nvSpPr>
          <p:cNvPr id="10" name="TextBox 9"/>
          <p:cNvSpPr txBox="1"/>
          <p:nvPr/>
        </p:nvSpPr>
        <p:spPr>
          <a:xfrm>
            <a:off x="4902265" y="3556110"/>
            <a:ext cx="356081" cy="313019"/>
          </a:xfrm>
          <a:prstGeom prst="rect">
            <a:avLst/>
          </a:prstGeom>
          <a:noFill/>
        </p:spPr>
        <p:txBody>
          <a:bodyPr wrap="square" rtlCol="0">
            <a:spAutoFit/>
          </a:bodyPr>
          <a:lstStyle/>
          <a:p>
            <a:r>
              <a:rPr lang="en-US" b="1" dirty="0">
                <a:solidFill>
                  <a:schemeClr val="bg1"/>
                </a:solidFill>
              </a:rPr>
              <a:t>5</a:t>
            </a:r>
            <a:r>
              <a:rPr lang="en-US" b="1" dirty="0" smtClean="0">
                <a:solidFill>
                  <a:schemeClr val="bg1"/>
                </a:solidFill>
              </a:rPr>
              <a:t>.</a:t>
            </a:r>
            <a:endParaRPr lang="en-US" b="1" dirty="0">
              <a:solidFill>
                <a:schemeClr val="bg1"/>
              </a:solidFill>
            </a:endParaRPr>
          </a:p>
        </p:txBody>
      </p:sp>
      <p:sp>
        <p:nvSpPr>
          <p:cNvPr id="18" name="TextBox 17"/>
          <p:cNvSpPr txBox="1"/>
          <p:nvPr/>
        </p:nvSpPr>
        <p:spPr>
          <a:xfrm>
            <a:off x="5682497" y="3807075"/>
            <a:ext cx="356081" cy="313019"/>
          </a:xfrm>
          <a:prstGeom prst="rect">
            <a:avLst/>
          </a:prstGeom>
          <a:noFill/>
        </p:spPr>
        <p:txBody>
          <a:bodyPr wrap="square" rtlCol="0">
            <a:spAutoFit/>
          </a:bodyPr>
          <a:lstStyle/>
          <a:p>
            <a:r>
              <a:rPr lang="en-US" b="1" dirty="0" smtClean="0">
                <a:solidFill>
                  <a:schemeClr val="bg1"/>
                </a:solidFill>
              </a:rPr>
              <a:t>6.</a:t>
            </a:r>
            <a:endParaRPr lang="en-US" b="1" dirty="0">
              <a:solidFill>
                <a:schemeClr val="bg1"/>
              </a:solidFill>
            </a:endParaRPr>
          </a:p>
        </p:txBody>
      </p:sp>
    </p:spTree>
    <p:extLst>
      <p:ext uri="{BB962C8B-B14F-4D97-AF65-F5344CB8AC3E}">
        <p14:creationId xmlns:p14="http://schemas.microsoft.com/office/powerpoint/2010/main" val="2557668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4"/>
          <p:cNvSpPr txBox="1">
            <a:spLocks noGrp="1"/>
          </p:cNvSpPr>
          <p:nvPr>
            <p:ph type="title"/>
          </p:nvPr>
        </p:nvSpPr>
        <p:spPr>
          <a:xfrm>
            <a:off x="795725" y="572650"/>
            <a:ext cx="37290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2</a:t>
            </a:r>
            <a:endParaRPr dirty="0"/>
          </a:p>
        </p:txBody>
      </p:sp>
      <p:sp>
        <p:nvSpPr>
          <p:cNvPr id="185" name="Google Shape;185;p34"/>
          <p:cNvSpPr txBox="1">
            <a:spLocks noGrp="1"/>
          </p:cNvSpPr>
          <p:nvPr>
            <p:ph type="body" idx="1"/>
          </p:nvPr>
        </p:nvSpPr>
        <p:spPr>
          <a:xfrm>
            <a:off x="690734" y="1809450"/>
            <a:ext cx="4006255" cy="1973140"/>
          </a:xfrm>
          <a:prstGeom prst="rect">
            <a:avLst/>
          </a:prstGeom>
        </p:spPr>
        <p:txBody>
          <a:bodyPr spcFirstLastPara="1" wrap="square" lIns="91425" tIns="91425" rIns="91425" bIns="91425" anchor="t" anchorCtr="0">
            <a:noAutofit/>
          </a:bodyPr>
          <a:lstStyle/>
          <a:p>
            <a:pPr marL="114300" indent="0">
              <a:buNone/>
            </a:pPr>
            <a:r>
              <a:rPr lang="en-US" sz="2000" dirty="0"/>
              <a:t>Name three ways in which animals are important to plants. Name an animal that is protected in your state or region, and explain why it is at risk.</a:t>
            </a:r>
          </a:p>
        </p:txBody>
      </p:sp>
      <p:sp>
        <p:nvSpPr>
          <p:cNvPr id="187" name="Google Shape;187;p34"/>
          <p:cNvSpPr/>
          <p:nvPr/>
        </p:nvSpPr>
        <p:spPr>
          <a:xfrm>
            <a:off x="-6300" y="4542025"/>
            <a:ext cx="5752200" cy="379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066" y="394900"/>
            <a:ext cx="914400" cy="9334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07084" y="0"/>
            <a:ext cx="3425571" cy="5143500"/>
          </a:xfrm>
          <a:prstGeom prst="rect">
            <a:avLst/>
          </a:prstGeom>
        </p:spPr>
      </p:pic>
    </p:spTree>
    <p:extLst>
      <p:ext uri="{BB962C8B-B14F-4D97-AF65-F5344CB8AC3E}">
        <p14:creationId xmlns:p14="http://schemas.microsoft.com/office/powerpoint/2010/main" val="9413813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795725" y="572650"/>
            <a:ext cx="55731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2</a:t>
            </a:r>
            <a:endParaRPr dirty="0"/>
          </a:p>
        </p:txBody>
      </p:sp>
      <p:sp>
        <p:nvSpPr>
          <p:cNvPr id="138" name="Google Shape;138;p29"/>
          <p:cNvSpPr txBox="1">
            <a:spLocks noGrp="1"/>
          </p:cNvSpPr>
          <p:nvPr>
            <p:ph type="body" idx="1"/>
          </p:nvPr>
        </p:nvSpPr>
        <p:spPr>
          <a:xfrm>
            <a:off x="795725" y="1387450"/>
            <a:ext cx="3052649" cy="2971800"/>
          </a:xfrm>
          <a:prstGeom prst="rect">
            <a:avLst/>
          </a:prstGeom>
        </p:spPr>
        <p:txBody>
          <a:bodyPr spcFirstLastPara="1" wrap="square" lIns="91425" tIns="91425" rIns="91425" bIns="91425" anchor="t" anchorCtr="0">
            <a:noAutofit/>
          </a:bodyPr>
          <a:lstStyle/>
          <a:p>
            <a:pPr>
              <a:buSzPct val="100000"/>
              <a:buFont typeface="+mj-lt"/>
              <a:buAutoNum type="arabicPeriod"/>
            </a:pPr>
            <a:r>
              <a:rPr lang="en-US" sz="2000" dirty="0" smtClean="0"/>
              <a:t>Animals release carbon dioxide which plants take in during photosynthesis.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3918" y="1328350"/>
            <a:ext cx="4616976" cy="3239733"/>
          </a:xfrm>
          <a:prstGeom prst="rect">
            <a:avLst/>
          </a:prstGeom>
        </p:spPr>
      </p:pic>
    </p:spTree>
    <p:extLst>
      <p:ext uri="{BB962C8B-B14F-4D97-AF65-F5344CB8AC3E}">
        <p14:creationId xmlns:p14="http://schemas.microsoft.com/office/powerpoint/2010/main" val="10533777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795725" y="572650"/>
            <a:ext cx="55731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2</a:t>
            </a:r>
            <a:endParaRPr dirty="0"/>
          </a:p>
        </p:txBody>
      </p:sp>
      <p:sp>
        <p:nvSpPr>
          <p:cNvPr id="138" name="Google Shape;138;p29"/>
          <p:cNvSpPr txBox="1">
            <a:spLocks noGrp="1"/>
          </p:cNvSpPr>
          <p:nvPr>
            <p:ph type="body" idx="1"/>
          </p:nvPr>
        </p:nvSpPr>
        <p:spPr>
          <a:xfrm>
            <a:off x="795725" y="1387450"/>
            <a:ext cx="3190796" cy="2971800"/>
          </a:xfrm>
          <a:prstGeom prst="rect">
            <a:avLst/>
          </a:prstGeom>
        </p:spPr>
        <p:txBody>
          <a:bodyPr spcFirstLastPara="1" wrap="square" lIns="91425" tIns="91425" rIns="91425" bIns="91425" anchor="t" anchorCtr="0">
            <a:noAutofit/>
          </a:bodyPr>
          <a:lstStyle/>
          <a:p>
            <a:pPr marL="609600" indent="-457200">
              <a:buSzPct val="100000"/>
              <a:buFont typeface="+mj-lt"/>
              <a:buAutoNum type="arabicPeriod" startAt="2"/>
            </a:pPr>
            <a:r>
              <a:rPr lang="en-US" sz="2000" dirty="0" smtClean="0"/>
              <a:t>Animals help pollinate many plants</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55" t="1893" r="2265" b="2779"/>
          <a:stretch/>
        </p:blipFill>
        <p:spPr>
          <a:xfrm>
            <a:off x="4249657" y="1328350"/>
            <a:ext cx="3736541" cy="2950111"/>
          </a:xfrm>
          <a:prstGeom prst="rect">
            <a:avLst/>
          </a:prstGeom>
        </p:spPr>
      </p:pic>
    </p:spTree>
    <p:extLst>
      <p:ext uri="{BB962C8B-B14F-4D97-AF65-F5344CB8AC3E}">
        <p14:creationId xmlns:p14="http://schemas.microsoft.com/office/powerpoint/2010/main" val="343662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795725" y="572650"/>
            <a:ext cx="55731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2</a:t>
            </a:r>
            <a:endParaRPr dirty="0"/>
          </a:p>
        </p:txBody>
      </p:sp>
      <p:sp>
        <p:nvSpPr>
          <p:cNvPr id="138" name="Google Shape;138;p29"/>
          <p:cNvSpPr txBox="1">
            <a:spLocks noGrp="1"/>
          </p:cNvSpPr>
          <p:nvPr>
            <p:ph type="body" idx="1"/>
          </p:nvPr>
        </p:nvSpPr>
        <p:spPr>
          <a:xfrm>
            <a:off x="795725" y="1387450"/>
            <a:ext cx="3263158" cy="2971800"/>
          </a:xfrm>
          <a:prstGeom prst="rect">
            <a:avLst/>
          </a:prstGeom>
        </p:spPr>
        <p:txBody>
          <a:bodyPr spcFirstLastPara="1" wrap="square" lIns="91425" tIns="91425" rIns="91425" bIns="91425" anchor="t" anchorCtr="0">
            <a:noAutofit/>
          </a:bodyPr>
          <a:lstStyle/>
          <a:p>
            <a:pPr marL="609600" indent="-457200">
              <a:buSzPct val="100000"/>
              <a:buFont typeface="+mj-lt"/>
              <a:buAutoNum type="arabicPeriod" startAt="3"/>
            </a:pPr>
            <a:r>
              <a:rPr lang="en-US" sz="2000" dirty="0" smtClean="0"/>
              <a:t>Animals help disperse the seeds of many plants.</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1720" y="1387450"/>
            <a:ext cx="4075838" cy="3028574"/>
          </a:xfrm>
          <a:prstGeom prst="rect">
            <a:avLst/>
          </a:prstGeom>
        </p:spPr>
      </p:pic>
    </p:spTree>
    <p:extLst>
      <p:ext uri="{BB962C8B-B14F-4D97-AF65-F5344CB8AC3E}">
        <p14:creationId xmlns:p14="http://schemas.microsoft.com/office/powerpoint/2010/main" val="3669453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795725" y="572650"/>
            <a:ext cx="55731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2</a:t>
            </a:r>
            <a:endParaRPr dirty="0"/>
          </a:p>
        </p:txBody>
      </p:sp>
      <p:sp>
        <p:nvSpPr>
          <p:cNvPr id="138" name="Google Shape;138;p29"/>
          <p:cNvSpPr txBox="1">
            <a:spLocks noGrp="1"/>
          </p:cNvSpPr>
          <p:nvPr>
            <p:ph type="body" idx="1"/>
          </p:nvPr>
        </p:nvSpPr>
        <p:spPr>
          <a:xfrm>
            <a:off x="795725" y="1387450"/>
            <a:ext cx="3427619" cy="2971800"/>
          </a:xfrm>
          <a:prstGeom prst="rect">
            <a:avLst/>
          </a:prstGeom>
        </p:spPr>
        <p:txBody>
          <a:bodyPr spcFirstLastPara="1" wrap="square" lIns="91425" tIns="91425" rIns="91425" bIns="91425" anchor="t" anchorCtr="0">
            <a:noAutofit/>
          </a:bodyPr>
          <a:lstStyle/>
          <a:p>
            <a:pPr marL="609600" indent="-457200">
              <a:buSzPct val="100000"/>
              <a:buFont typeface="+mj-lt"/>
              <a:buAutoNum type="arabicPeriod" startAt="4"/>
            </a:pPr>
            <a:r>
              <a:rPr lang="en-US" sz="2000" dirty="0" smtClean="0"/>
              <a:t>Animals fertilize the soil for plants during defecation, urination, and decomposition upon death.</a:t>
            </a:r>
            <a:endParaRPr lang="en-US"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0633" y="790386"/>
            <a:ext cx="4113582" cy="4353113"/>
          </a:xfrm>
          <a:prstGeom prst="rect">
            <a:avLst/>
          </a:prstGeom>
        </p:spPr>
      </p:pic>
    </p:spTree>
    <p:extLst>
      <p:ext uri="{BB962C8B-B14F-4D97-AF65-F5344CB8AC3E}">
        <p14:creationId xmlns:p14="http://schemas.microsoft.com/office/powerpoint/2010/main" val="2356539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795725" y="572650"/>
            <a:ext cx="55731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2</a:t>
            </a:r>
            <a:endParaRPr dirty="0"/>
          </a:p>
        </p:txBody>
      </p:sp>
      <p:sp>
        <p:nvSpPr>
          <p:cNvPr id="138" name="Google Shape;138;p29"/>
          <p:cNvSpPr txBox="1">
            <a:spLocks noGrp="1"/>
          </p:cNvSpPr>
          <p:nvPr>
            <p:ph type="body" idx="1"/>
          </p:nvPr>
        </p:nvSpPr>
        <p:spPr>
          <a:xfrm>
            <a:off x="795725" y="1105095"/>
            <a:ext cx="4361754" cy="2971800"/>
          </a:xfrm>
          <a:prstGeom prst="rect">
            <a:avLst/>
          </a:prstGeom>
        </p:spPr>
        <p:txBody>
          <a:bodyPr spcFirstLastPara="1" wrap="square" lIns="91425" tIns="91425" rIns="91425" bIns="91425" anchor="t" anchorCtr="0">
            <a:noAutofit/>
          </a:bodyPr>
          <a:lstStyle/>
          <a:p>
            <a:pPr marL="152400" indent="0">
              <a:buSzPct val="100000"/>
              <a:buNone/>
            </a:pPr>
            <a:r>
              <a:rPr lang="en-US" sz="2000" dirty="0" smtClean="0"/>
              <a:t>Click on the following link for the full list of  the 19 </a:t>
            </a:r>
            <a:r>
              <a:rPr lang="en-US" sz="2000" dirty="0" smtClean="0">
                <a:hlinkClick r:id="rId3"/>
              </a:rPr>
              <a:t>Endangered  Animals in Ohio</a:t>
            </a:r>
            <a:r>
              <a:rPr lang="en-US" sz="2000" dirty="0" smtClean="0"/>
              <a:t>.</a:t>
            </a:r>
          </a:p>
          <a:p>
            <a:pPr marL="152400" indent="0">
              <a:buSzPct val="100000"/>
              <a:buNone/>
            </a:pPr>
            <a:endParaRPr lang="en-US" sz="1000" dirty="0"/>
          </a:p>
          <a:p>
            <a:pPr marL="152400" indent="0">
              <a:buSzPct val="100000"/>
              <a:buNone/>
            </a:pPr>
            <a:r>
              <a:rPr lang="en-US" sz="2000" dirty="0" smtClean="0"/>
              <a:t>The major reason for the decline of most of these species is the loss of habitat.</a:t>
            </a:r>
            <a:endParaRPr lang="en-US" sz="20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44282" y="124805"/>
            <a:ext cx="2405038" cy="126264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4282" y="1695227"/>
            <a:ext cx="2405038" cy="1262645"/>
          </a:xfrm>
          <a:prstGeom prst="rect">
            <a:avLst/>
          </a:prstGeom>
        </p:spPr>
      </p:pic>
      <p:sp>
        <p:nvSpPr>
          <p:cNvPr id="5" name="TextBox 4"/>
          <p:cNvSpPr txBox="1"/>
          <p:nvPr/>
        </p:nvSpPr>
        <p:spPr>
          <a:xfrm>
            <a:off x="5644282" y="1387450"/>
            <a:ext cx="2405038" cy="307777"/>
          </a:xfrm>
          <a:prstGeom prst="rect">
            <a:avLst/>
          </a:prstGeom>
          <a:noFill/>
        </p:spPr>
        <p:txBody>
          <a:bodyPr wrap="square" rtlCol="0">
            <a:spAutoFit/>
          </a:bodyPr>
          <a:lstStyle/>
          <a:p>
            <a:pPr algn="ctr"/>
            <a:r>
              <a:rPr lang="en-US" dirty="0" smtClean="0"/>
              <a:t>Allegheny Woodrat</a:t>
            </a:r>
            <a:endParaRPr lang="en-US" dirty="0"/>
          </a:p>
        </p:txBody>
      </p:sp>
      <p:sp>
        <p:nvSpPr>
          <p:cNvPr id="8" name="TextBox 7"/>
          <p:cNvSpPr txBox="1"/>
          <p:nvPr/>
        </p:nvSpPr>
        <p:spPr>
          <a:xfrm>
            <a:off x="5644283" y="2957872"/>
            <a:ext cx="2405037" cy="307777"/>
          </a:xfrm>
          <a:prstGeom prst="rect">
            <a:avLst/>
          </a:prstGeom>
          <a:noFill/>
        </p:spPr>
        <p:txBody>
          <a:bodyPr wrap="square" rtlCol="0">
            <a:spAutoFit/>
          </a:bodyPr>
          <a:lstStyle/>
          <a:p>
            <a:pPr algn="ctr"/>
            <a:r>
              <a:rPr lang="en-US" dirty="0" smtClean="0"/>
              <a:t>Indiana Bat</a:t>
            </a:r>
            <a:endParaRPr lang="en-US"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4281" y="3265648"/>
            <a:ext cx="2405039" cy="1262645"/>
          </a:xfrm>
          <a:prstGeom prst="rect">
            <a:avLst/>
          </a:prstGeom>
        </p:spPr>
      </p:pic>
      <p:sp>
        <p:nvSpPr>
          <p:cNvPr id="10" name="TextBox 9"/>
          <p:cNvSpPr txBox="1"/>
          <p:nvPr/>
        </p:nvSpPr>
        <p:spPr>
          <a:xfrm>
            <a:off x="5644283" y="4528292"/>
            <a:ext cx="2405037" cy="307777"/>
          </a:xfrm>
          <a:prstGeom prst="rect">
            <a:avLst/>
          </a:prstGeom>
          <a:noFill/>
        </p:spPr>
        <p:txBody>
          <a:bodyPr wrap="square" rtlCol="0">
            <a:spAutoFit/>
          </a:bodyPr>
          <a:lstStyle/>
          <a:p>
            <a:pPr algn="ctr"/>
            <a:r>
              <a:rPr lang="en-US" dirty="0" smtClean="0"/>
              <a:t>Sandhill Crane</a:t>
            </a:r>
            <a:endParaRPr lang="en-US" dirty="0"/>
          </a:p>
        </p:txBody>
      </p: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7922" y="3265645"/>
            <a:ext cx="2405039" cy="1262646"/>
          </a:xfrm>
          <a:prstGeom prst="rect">
            <a:avLst/>
          </a:prstGeom>
        </p:spPr>
      </p:pic>
      <p:sp>
        <p:nvSpPr>
          <p:cNvPr id="12" name="TextBox 11"/>
          <p:cNvSpPr txBox="1"/>
          <p:nvPr/>
        </p:nvSpPr>
        <p:spPr>
          <a:xfrm>
            <a:off x="3107922" y="4528290"/>
            <a:ext cx="2405037" cy="307777"/>
          </a:xfrm>
          <a:prstGeom prst="rect">
            <a:avLst/>
          </a:prstGeom>
          <a:noFill/>
        </p:spPr>
        <p:txBody>
          <a:bodyPr wrap="square" rtlCol="0">
            <a:spAutoFit/>
          </a:bodyPr>
          <a:lstStyle/>
          <a:p>
            <a:pPr algn="ctr"/>
            <a:r>
              <a:rPr lang="en-US" dirty="0" smtClean="0"/>
              <a:t>Green Salamander</a:t>
            </a:r>
            <a:endParaRPr lang="en-US" dirty="0"/>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564" y="3265645"/>
            <a:ext cx="2405038" cy="1262645"/>
          </a:xfrm>
          <a:prstGeom prst="rect">
            <a:avLst/>
          </a:prstGeom>
        </p:spPr>
      </p:pic>
      <p:sp>
        <p:nvSpPr>
          <p:cNvPr id="14" name="TextBox 13"/>
          <p:cNvSpPr txBox="1"/>
          <p:nvPr/>
        </p:nvSpPr>
        <p:spPr>
          <a:xfrm>
            <a:off x="571561" y="4528290"/>
            <a:ext cx="2405037" cy="307777"/>
          </a:xfrm>
          <a:prstGeom prst="rect">
            <a:avLst/>
          </a:prstGeom>
          <a:noFill/>
        </p:spPr>
        <p:txBody>
          <a:bodyPr wrap="square" rtlCol="0">
            <a:spAutoFit/>
          </a:bodyPr>
          <a:lstStyle/>
          <a:p>
            <a:pPr algn="ctr"/>
            <a:r>
              <a:rPr lang="en-US" dirty="0" err="1" smtClean="0"/>
              <a:t>Karner</a:t>
            </a:r>
            <a:r>
              <a:rPr lang="en-US" dirty="0" smtClean="0"/>
              <a:t> Blue Butterfly</a:t>
            </a:r>
            <a:endParaRPr lang="en-US" dirty="0"/>
          </a:p>
        </p:txBody>
      </p:sp>
    </p:spTree>
    <p:extLst>
      <p:ext uri="{BB962C8B-B14F-4D97-AF65-F5344CB8AC3E}">
        <p14:creationId xmlns:p14="http://schemas.microsoft.com/office/powerpoint/2010/main" val="2991975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4"/>
          <p:cNvSpPr txBox="1">
            <a:spLocks noGrp="1"/>
          </p:cNvSpPr>
          <p:nvPr>
            <p:ph type="title"/>
          </p:nvPr>
        </p:nvSpPr>
        <p:spPr>
          <a:xfrm>
            <a:off x="795725" y="572650"/>
            <a:ext cx="37290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3</a:t>
            </a:r>
            <a:endParaRPr dirty="0"/>
          </a:p>
        </p:txBody>
      </p:sp>
      <p:sp>
        <p:nvSpPr>
          <p:cNvPr id="185" name="Google Shape;185;p34"/>
          <p:cNvSpPr txBox="1">
            <a:spLocks noGrp="1"/>
          </p:cNvSpPr>
          <p:nvPr>
            <p:ph type="body" idx="1"/>
          </p:nvPr>
        </p:nvSpPr>
        <p:spPr>
          <a:xfrm>
            <a:off x="709592" y="1723931"/>
            <a:ext cx="3901265" cy="1851900"/>
          </a:xfrm>
          <a:prstGeom prst="rect">
            <a:avLst/>
          </a:prstGeom>
        </p:spPr>
        <p:txBody>
          <a:bodyPr spcFirstLastPara="1" wrap="square" lIns="91425" tIns="91425" rIns="91425" bIns="91425" anchor="t" anchorCtr="0">
            <a:noAutofit/>
          </a:bodyPr>
          <a:lstStyle/>
          <a:p>
            <a:pPr marL="139700" indent="0">
              <a:buNone/>
            </a:pPr>
            <a:r>
              <a:rPr lang="en-US" sz="2000" dirty="0"/>
              <a:t>Explain the term "food chain." Give an example of a four-step land food chain and a four-step water food chain.</a:t>
            </a:r>
          </a:p>
        </p:txBody>
      </p:sp>
      <p:sp>
        <p:nvSpPr>
          <p:cNvPr id="187" name="Google Shape;187;p34"/>
          <p:cNvSpPr/>
          <p:nvPr/>
        </p:nvSpPr>
        <p:spPr>
          <a:xfrm>
            <a:off x="-6300" y="4542025"/>
            <a:ext cx="5752200" cy="379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066" y="394900"/>
            <a:ext cx="914400" cy="93345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8375" r="8310"/>
          <a:stretch/>
        </p:blipFill>
        <p:spPr>
          <a:xfrm>
            <a:off x="4907498" y="0"/>
            <a:ext cx="3427357" cy="5143500"/>
          </a:xfrm>
          <a:prstGeom prst="rect">
            <a:avLst/>
          </a:prstGeom>
        </p:spPr>
      </p:pic>
    </p:spTree>
    <p:extLst>
      <p:ext uri="{BB962C8B-B14F-4D97-AF65-F5344CB8AC3E}">
        <p14:creationId xmlns:p14="http://schemas.microsoft.com/office/powerpoint/2010/main" val="27542495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795725" y="572650"/>
            <a:ext cx="55731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3</a:t>
            </a:r>
            <a:endParaRPr dirty="0"/>
          </a:p>
        </p:txBody>
      </p:sp>
      <p:sp>
        <p:nvSpPr>
          <p:cNvPr id="138" name="Google Shape;138;p29"/>
          <p:cNvSpPr txBox="1">
            <a:spLocks noGrp="1"/>
          </p:cNvSpPr>
          <p:nvPr>
            <p:ph type="body" idx="1"/>
          </p:nvPr>
        </p:nvSpPr>
        <p:spPr>
          <a:xfrm>
            <a:off x="795724" y="1387450"/>
            <a:ext cx="3776275" cy="2971800"/>
          </a:xfrm>
          <a:prstGeom prst="rect">
            <a:avLst/>
          </a:prstGeom>
        </p:spPr>
        <p:txBody>
          <a:bodyPr spcFirstLastPara="1" wrap="square" lIns="91425" tIns="91425" rIns="91425" bIns="91425" anchor="t" anchorCtr="0">
            <a:noAutofit/>
          </a:bodyPr>
          <a:lstStyle/>
          <a:p>
            <a:pPr marL="152400" indent="0">
              <a:buNone/>
            </a:pPr>
            <a:r>
              <a:rPr lang="en-US" sz="2000" dirty="0"/>
              <a:t>In ecology, a </a:t>
            </a:r>
            <a:r>
              <a:rPr lang="en-US" sz="2000" i="1" dirty="0"/>
              <a:t>food chain</a:t>
            </a:r>
            <a:r>
              <a:rPr lang="en-US" sz="2000" dirty="0"/>
              <a:t> is a series of organisms that eat one another so that energy and nutrients flow from one to the next. </a:t>
            </a:r>
            <a:r>
              <a:rPr lang="en-US" sz="2000" i="1" dirty="0" smtClean="0"/>
              <a:t>Food </a:t>
            </a:r>
            <a:r>
              <a:rPr lang="en-US" sz="2000" i="1" dirty="0"/>
              <a:t>chains</a:t>
            </a:r>
            <a:r>
              <a:rPr lang="en-US" sz="2000" dirty="0"/>
              <a:t> intertwine locally into a </a:t>
            </a:r>
            <a:r>
              <a:rPr lang="en-US" sz="2000" i="1" dirty="0"/>
              <a:t>food</a:t>
            </a:r>
            <a:r>
              <a:rPr lang="en-US" sz="2000" dirty="0"/>
              <a:t> web because most organisms consume more than one type of animal or plant.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6179" y="828881"/>
            <a:ext cx="3818247" cy="4314619"/>
          </a:xfrm>
          <a:prstGeom prst="rect">
            <a:avLst/>
          </a:prstGeom>
        </p:spPr>
      </p:pic>
    </p:spTree>
    <p:extLst>
      <p:ext uri="{BB962C8B-B14F-4D97-AF65-F5344CB8AC3E}">
        <p14:creationId xmlns:p14="http://schemas.microsoft.com/office/powerpoint/2010/main" val="474372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795725" y="114239"/>
            <a:ext cx="55731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Nature Merit Badge Requirements</a:t>
            </a:r>
            <a:endParaRPr dirty="0"/>
          </a:p>
        </p:txBody>
      </p:sp>
      <p:sp>
        <p:nvSpPr>
          <p:cNvPr id="138" name="Google Shape;138;p29"/>
          <p:cNvSpPr txBox="1">
            <a:spLocks noGrp="1"/>
          </p:cNvSpPr>
          <p:nvPr>
            <p:ph type="body" idx="1"/>
          </p:nvPr>
        </p:nvSpPr>
        <p:spPr>
          <a:xfrm>
            <a:off x="795725" y="869939"/>
            <a:ext cx="6906300" cy="3489311"/>
          </a:xfrm>
          <a:prstGeom prst="rect">
            <a:avLst/>
          </a:prstGeom>
        </p:spPr>
        <p:txBody>
          <a:bodyPr spcFirstLastPara="1" wrap="square" lIns="91425" tIns="91425" rIns="91425" bIns="91425" anchor="t" anchorCtr="0">
            <a:noAutofit/>
          </a:bodyPr>
          <a:lstStyle/>
          <a:p>
            <a:pPr>
              <a:buSzPct val="100000"/>
              <a:buFont typeface="+mj-lt"/>
              <a:buAutoNum type="arabicPeriod"/>
            </a:pPr>
            <a:r>
              <a:rPr lang="en-US" sz="1600" dirty="0"/>
              <a:t>Name three ways in which plants are important to animals. Name a plant </a:t>
            </a:r>
            <a:r>
              <a:rPr lang="en-US" sz="1600" dirty="0" smtClean="0"/>
              <a:t>that is important to animals that </a:t>
            </a:r>
            <a:r>
              <a:rPr lang="en-US" sz="1600" dirty="0"/>
              <a:t>is protected in your state or region, and explain why it is at risk.</a:t>
            </a:r>
          </a:p>
          <a:p>
            <a:pPr>
              <a:buSzPct val="100000"/>
              <a:buFont typeface="+mj-lt"/>
              <a:buAutoNum type="arabicPeriod"/>
            </a:pPr>
            <a:r>
              <a:rPr lang="en-US" sz="1600" dirty="0"/>
              <a:t>Name three ways in which animals are important to plants. Name an animal that is protected in your state or region, and explain why it is at risk.</a:t>
            </a:r>
          </a:p>
          <a:p>
            <a:pPr>
              <a:buSzPct val="100000"/>
              <a:buFont typeface="+mj-lt"/>
              <a:buAutoNum type="arabicPeriod"/>
            </a:pPr>
            <a:r>
              <a:rPr lang="en-US" sz="1600" dirty="0"/>
              <a:t>Explain the term "food chain." Give an example of a four-step land food chain and a four-step water food chain</a:t>
            </a:r>
            <a:r>
              <a:rPr lang="en-US" sz="1600" dirty="0" smtClean="0"/>
              <a:t>.</a:t>
            </a:r>
            <a:endParaRPr lang="en-US" sz="1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3311" y="36602"/>
            <a:ext cx="748876" cy="764478"/>
          </a:xfrm>
          <a:prstGeom prst="rect">
            <a:avLst/>
          </a:prstGeom>
        </p:spPr>
      </p:pic>
    </p:spTree>
    <p:extLst>
      <p:ext uri="{BB962C8B-B14F-4D97-AF65-F5344CB8AC3E}">
        <p14:creationId xmlns:p14="http://schemas.microsoft.com/office/powerpoint/2010/main" val="4229792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795725" y="572650"/>
            <a:ext cx="55731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3</a:t>
            </a:r>
            <a:endParaRPr dirty="0"/>
          </a:p>
        </p:txBody>
      </p:sp>
      <p:sp>
        <p:nvSpPr>
          <p:cNvPr id="138" name="Google Shape;138;p29"/>
          <p:cNvSpPr txBox="1">
            <a:spLocks noGrp="1"/>
          </p:cNvSpPr>
          <p:nvPr>
            <p:ph type="body" idx="1"/>
          </p:nvPr>
        </p:nvSpPr>
        <p:spPr>
          <a:xfrm>
            <a:off x="795724" y="1387450"/>
            <a:ext cx="3776275" cy="2971800"/>
          </a:xfrm>
          <a:prstGeom prst="rect">
            <a:avLst/>
          </a:prstGeom>
        </p:spPr>
        <p:txBody>
          <a:bodyPr spcFirstLastPara="1" wrap="square" lIns="91425" tIns="91425" rIns="91425" bIns="91425" anchor="t" anchorCtr="0">
            <a:noAutofit/>
          </a:bodyPr>
          <a:lstStyle/>
          <a:p>
            <a:pPr marL="152400" indent="0">
              <a:buNone/>
            </a:pPr>
            <a:r>
              <a:rPr lang="en-US" sz="2000" dirty="0" smtClean="0"/>
              <a:t>Terrestrial Food Chain</a:t>
            </a:r>
            <a:endParaRPr lang="en-US" sz="2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8961" y="381000"/>
            <a:ext cx="4295775" cy="4762500"/>
          </a:xfrm>
          <a:prstGeom prst="rect">
            <a:avLst/>
          </a:prstGeom>
        </p:spPr>
      </p:pic>
    </p:spTree>
    <p:extLst>
      <p:ext uri="{BB962C8B-B14F-4D97-AF65-F5344CB8AC3E}">
        <p14:creationId xmlns:p14="http://schemas.microsoft.com/office/powerpoint/2010/main" val="2145188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795725" y="572650"/>
            <a:ext cx="55731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3</a:t>
            </a:r>
            <a:endParaRPr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4127" y="1223359"/>
            <a:ext cx="5590914" cy="3920141"/>
          </a:xfrm>
          <a:prstGeom prst="rect">
            <a:avLst/>
          </a:prstGeom>
        </p:spPr>
      </p:pic>
    </p:spTree>
    <p:extLst>
      <p:ext uri="{BB962C8B-B14F-4D97-AF65-F5344CB8AC3E}">
        <p14:creationId xmlns:p14="http://schemas.microsoft.com/office/powerpoint/2010/main" val="157290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4"/>
          <p:cNvSpPr txBox="1">
            <a:spLocks noGrp="1"/>
          </p:cNvSpPr>
          <p:nvPr>
            <p:ph type="title"/>
          </p:nvPr>
        </p:nvSpPr>
        <p:spPr>
          <a:xfrm>
            <a:off x="236560" y="572650"/>
            <a:ext cx="37290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4</a:t>
            </a:r>
            <a:endParaRPr dirty="0"/>
          </a:p>
        </p:txBody>
      </p:sp>
      <p:sp>
        <p:nvSpPr>
          <p:cNvPr id="185" name="Google Shape;185;p34"/>
          <p:cNvSpPr txBox="1">
            <a:spLocks noGrp="1"/>
          </p:cNvSpPr>
          <p:nvPr>
            <p:ph type="body" idx="1"/>
          </p:nvPr>
        </p:nvSpPr>
        <p:spPr>
          <a:xfrm>
            <a:off x="60464" y="1452918"/>
            <a:ext cx="6828447" cy="769259"/>
          </a:xfrm>
          <a:prstGeom prst="rect">
            <a:avLst/>
          </a:prstGeom>
        </p:spPr>
        <p:txBody>
          <a:bodyPr spcFirstLastPara="1" wrap="square" lIns="91425" tIns="91425" rIns="91425" bIns="91425" anchor="t" anchorCtr="0">
            <a:noAutofit/>
          </a:bodyPr>
          <a:lstStyle/>
          <a:p>
            <a:pPr marL="139700" indent="0">
              <a:buNone/>
            </a:pPr>
            <a:r>
              <a:rPr lang="en-US" sz="1800" dirty="0" smtClean="0"/>
              <a:t>Field guides to use for meeting the identification requirements of Requirement 4 can typically be found in your local library.</a:t>
            </a:r>
            <a:endParaRPr lang="en-US" sz="1800" dirty="0"/>
          </a:p>
        </p:txBody>
      </p:sp>
      <p:sp>
        <p:nvSpPr>
          <p:cNvPr id="187" name="Google Shape;187;p34"/>
          <p:cNvSpPr/>
          <p:nvPr/>
        </p:nvSpPr>
        <p:spPr>
          <a:xfrm>
            <a:off x="-6300" y="4542025"/>
            <a:ext cx="5752200" cy="379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066" y="394900"/>
            <a:ext cx="914400" cy="933450"/>
          </a:xfrm>
          <a:prstGeom prst="rect">
            <a:avLst/>
          </a:prstGeom>
        </p:spPr>
      </p:pic>
      <p:grpSp>
        <p:nvGrpSpPr>
          <p:cNvPr id="18" name="Group 17"/>
          <p:cNvGrpSpPr/>
          <p:nvPr/>
        </p:nvGrpSpPr>
        <p:grpSpPr>
          <a:xfrm>
            <a:off x="236560" y="751865"/>
            <a:ext cx="8619932" cy="3079617"/>
            <a:chOff x="241528" y="349212"/>
            <a:chExt cx="8619932" cy="3079617"/>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1842" y="1888734"/>
              <a:ext cx="938534" cy="153725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42690" y="1887470"/>
              <a:ext cx="953942" cy="1541359"/>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52819" y="1887470"/>
              <a:ext cx="963229" cy="1538518"/>
            </a:xfrm>
            <a:prstGeom prst="rect">
              <a:avLst/>
            </a:prstGeom>
          </p:spPr>
        </p:pic>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19384" r="18671"/>
            <a:stretch/>
          </p:blipFill>
          <p:spPr>
            <a:xfrm>
              <a:off x="6926737" y="349212"/>
              <a:ext cx="952247" cy="1537254"/>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30958" y="1891993"/>
              <a:ext cx="942510" cy="1534406"/>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1528" y="1887470"/>
              <a:ext cx="947033" cy="1538929"/>
            </a:xfrm>
            <a:prstGeom prst="rect">
              <a:avLst/>
            </a:prstGeom>
          </p:spPr>
        </p:pic>
        <p:pic>
          <p:nvPicPr>
            <p:cNvPr id="9" name="Picture 8"/>
            <p:cNvPicPr>
              <a:picLocks noChangeAspect="1"/>
            </p:cNvPicPr>
            <p:nvPr/>
          </p:nvPicPr>
          <p:blipFill rotWithShape="1">
            <a:blip r:embed="rId10">
              <a:extLst>
                <a:ext uri="{28A0092B-C50C-407E-A947-70E740481C1C}">
                  <a14:useLocalDpi xmlns:a14="http://schemas.microsoft.com/office/drawing/2010/main" val="0"/>
                </a:ext>
              </a:extLst>
            </a:blip>
            <a:srcRect t="4282"/>
            <a:stretch/>
          </p:blipFill>
          <p:spPr>
            <a:xfrm>
              <a:off x="1208272" y="1887470"/>
              <a:ext cx="1002975" cy="1538929"/>
            </a:xfrm>
            <a:prstGeom prst="rect">
              <a:avLst/>
            </a:prstGeom>
          </p:spPr>
        </p:pic>
        <p:pic>
          <p:nvPicPr>
            <p:cNvPr id="11" name="Picture 10"/>
            <p:cNvPicPr>
              <a:picLocks noChangeAspect="1"/>
            </p:cNvPicPr>
            <p:nvPr/>
          </p:nvPicPr>
          <p:blipFill rotWithShape="1">
            <a:blip r:embed="rId11"/>
            <a:srcRect l="18277" r="18798"/>
            <a:stretch/>
          </p:blipFill>
          <p:spPr>
            <a:xfrm>
              <a:off x="3201385" y="1887470"/>
              <a:ext cx="968122" cy="1538518"/>
            </a:xfrm>
            <a:prstGeom prst="rect">
              <a:avLst/>
            </a:prstGeom>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97424" y="1887470"/>
              <a:ext cx="903677" cy="1538518"/>
            </a:xfrm>
            <a:prstGeom prst="rect">
              <a:avLst/>
            </a:prstGeom>
          </p:spPr>
        </p:pic>
        <p:pic>
          <p:nvPicPr>
            <p:cNvPr id="14" name="Picture 1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00757" y="349957"/>
              <a:ext cx="960703" cy="1536509"/>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29018" y="1887470"/>
              <a:ext cx="797159" cy="1538518"/>
            </a:xfrm>
            <a:prstGeom prst="rect">
              <a:avLst/>
            </a:prstGeom>
          </p:spPr>
        </p:pic>
      </p:grpSp>
    </p:spTree>
    <p:extLst>
      <p:ext uri="{BB962C8B-B14F-4D97-AF65-F5344CB8AC3E}">
        <p14:creationId xmlns:p14="http://schemas.microsoft.com/office/powerpoint/2010/main" val="2084572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4"/>
          <p:cNvSpPr txBox="1">
            <a:spLocks noGrp="1"/>
          </p:cNvSpPr>
          <p:nvPr>
            <p:ph type="title"/>
          </p:nvPr>
        </p:nvSpPr>
        <p:spPr>
          <a:xfrm>
            <a:off x="236560" y="572650"/>
            <a:ext cx="37290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4a</a:t>
            </a:r>
            <a:endParaRPr dirty="0"/>
          </a:p>
        </p:txBody>
      </p:sp>
      <p:sp>
        <p:nvSpPr>
          <p:cNvPr id="185" name="Google Shape;185;p34"/>
          <p:cNvSpPr txBox="1">
            <a:spLocks noGrp="1"/>
          </p:cNvSpPr>
          <p:nvPr>
            <p:ph type="body" idx="1"/>
          </p:nvPr>
        </p:nvSpPr>
        <p:spPr>
          <a:xfrm>
            <a:off x="72363" y="1230163"/>
            <a:ext cx="4729882" cy="2947131"/>
          </a:xfrm>
          <a:prstGeom prst="rect">
            <a:avLst/>
          </a:prstGeom>
        </p:spPr>
        <p:txBody>
          <a:bodyPr spcFirstLastPara="1" wrap="square" lIns="91425" tIns="91425" rIns="91425" bIns="91425" anchor="t" anchorCtr="0">
            <a:noAutofit/>
          </a:bodyPr>
          <a:lstStyle/>
          <a:p>
            <a:pPr>
              <a:buFont typeface="+mj-lt"/>
              <a:buAutoNum type="arabicPeriod" startAt="4"/>
            </a:pPr>
            <a:r>
              <a:rPr lang="en-US" dirty="0"/>
              <a:t>Do all the requirements in FIVE of the following fields: </a:t>
            </a:r>
          </a:p>
          <a:p>
            <a:pPr lvl="1">
              <a:spcBef>
                <a:spcPts val="0"/>
              </a:spcBef>
              <a:buFont typeface="+mj-lt"/>
              <a:buAutoNum type="alphaLcPeriod"/>
            </a:pPr>
            <a:r>
              <a:rPr lang="en-US" dirty="0"/>
              <a:t>BIRDS</a:t>
            </a:r>
          </a:p>
          <a:p>
            <a:pPr marL="1295400" lvl="2" indent="-228600">
              <a:spcBef>
                <a:spcPts val="0"/>
              </a:spcBef>
              <a:buFont typeface="+mj-lt"/>
              <a:buAutoNum type="arabicPeriod"/>
            </a:pPr>
            <a:r>
              <a:rPr lang="en-US" dirty="0"/>
              <a:t>In the field, identify eight species of birds. </a:t>
            </a:r>
          </a:p>
          <a:p>
            <a:pPr marL="1295400" lvl="2" indent="-228600">
              <a:spcBef>
                <a:spcPts val="0"/>
              </a:spcBef>
              <a:buFont typeface="+mj-lt"/>
              <a:buAutoNum type="arabicPeriod"/>
            </a:pPr>
            <a:r>
              <a:rPr lang="en-US" dirty="0"/>
              <a:t>Make and set out a birdhouse OR a feeding station OR a birdbath. List what birds used it during a period of one month.</a:t>
            </a:r>
          </a:p>
        </p:txBody>
      </p:sp>
      <p:pic>
        <p:nvPicPr>
          <p:cNvPr id="186" name="Google Shape;186;p34"/>
          <p:cNvPicPr preferRelativeResize="0"/>
          <p:nvPr/>
        </p:nvPicPr>
        <p:blipFill>
          <a:blip r:embed="rId3">
            <a:alphaModFix/>
          </a:blip>
          <a:stretch>
            <a:fillRect/>
          </a:stretch>
        </p:blipFill>
        <p:spPr>
          <a:xfrm>
            <a:off x="4883632" y="0"/>
            <a:ext cx="3429288" cy="5143501"/>
          </a:xfrm>
          <a:prstGeom prst="rect">
            <a:avLst/>
          </a:prstGeom>
          <a:noFill/>
          <a:ln>
            <a:noFill/>
          </a:ln>
        </p:spPr>
      </p:pic>
      <p:sp>
        <p:nvSpPr>
          <p:cNvPr id="187" name="Google Shape;187;p34"/>
          <p:cNvSpPr/>
          <p:nvPr/>
        </p:nvSpPr>
        <p:spPr>
          <a:xfrm>
            <a:off x="-6300" y="4542025"/>
            <a:ext cx="5752200" cy="379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8066" y="394900"/>
            <a:ext cx="914400" cy="933450"/>
          </a:xfrm>
          <a:prstGeom prst="rect">
            <a:avLst/>
          </a:prstGeom>
        </p:spPr>
      </p:pic>
    </p:spTree>
    <p:extLst>
      <p:ext uri="{BB962C8B-B14F-4D97-AF65-F5344CB8AC3E}">
        <p14:creationId xmlns:p14="http://schemas.microsoft.com/office/powerpoint/2010/main" val="1230323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0160" y="0"/>
            <a:ext cx="6583680" cy="5143500"/>
          </a:xfrm>
          <a:prstGeom prst="rect">
            <a:avLst/>
          </a:prstGeom>
        </p:spPr>
      </p:pic>
    </p:spTree>
    <p:extLst>
      <p:ext uri="{BB962C8B-B14F-4D97-AF65-F5344CB8AC3E}">
        <p14:creationId xmlns:p14="http://schemas.microsoft.com/office/powerpoint/2010/main" val="313709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4"/>
          <p:cNvSpPr txBox="1">
            <a:spLocks noGrp="1"/>
          </p:cNvSpPr>
          <p:nvPr>
            <p:ph type="title"/>
          </p:nvPr>
        </p:nvSpPr>
        <p:spPr>
          <a:xfrm>
            <a:off x="236560" y="572650"/>
            <a:ext cx="37290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4b</a:t>
            </a:r>
            <a:endParaRPr dirty="0"/>
          </a:p>
        </p:txBody>
      </p:sp>
      <p:sp>
        <p:nvSpPr>
          <p:cNvPr id="185" name="Google Shape;185;p34"/>
          <p:cNvSpPr txBox="1">
            <a:spLocks noGrp="1"/>
          </p:cNvSpPr>
          <p:nvPr>
            <p:ph type="body" idx="1"/>
          </p:nvPr>
        </p:nvSpPr>
        <p:spPr>
          <a:xfrm>
            <a:off x="72363" y="1230163"/>
            <a:ext cx="4729882" cy="2947131"/>
          </a:xfrm>
          <a:prstGeom prst="rect">
            <a:avLst/>
          </a:prstGeom>
        </p:spPr>
        <p:txBody>
          <a:bodyPr spcFirstLastPara="1" wrap="square" lIns="91425" tIns="91425" rIns="91425" bIns="91425" anchor="t" anchorCtr="0">
            <a:noAutofit/>
          </a:bodyPr>
          <a:lstStyle/>
          <a:p>
            <a:pPr>
              <a:buFont typeface="+mj-lt"/>
              <a:buAutoNum type="arabicPeriod" startAt="4"/>
            </a:pPr>
            <a:r>
              <a:rPr lang="en-US" dirty="0"/>
              <a:t>Do all the requirements in FIVE of the following fields: </a:t>
            </a:r>
          </a:p>
          <a:p>
            <a:pPr marL="939800" lvl="1" indent="-342900">
              <a:spcBef>
                <a:spcPts val="0"/>
              </a:spcBef>
              <a:buFont typeface="+mj-lt"/>
              <a:buAutoNum type="alphaLcPeriod" startAt="2"/>
            </a:pPr>
            <a:r>
              <a:rPr lang="en-US" dirty="0"/>
              <a:t>MAMMALS</a:t>
            </a:r>
          </a:p>
          <a:p>
            <a:pPr marL="1295400" lvl="2" indent="-228600">
              <a:spcBef>
                <a:spcPts val="0"/>
              </a:spcBef>
              <a:buFont typeface="+mj-lt"/>
              <a:buAutoNum type="arabicPeriod"/>
            </a:pPr>
            <a:r>
              <a:rPr lang="en-US" dirty="0"/>
              <a:t>In the field, identify three species of wild mammals. </a:t>
            </a:r>
          </a:p>
          <a:p>
            <a:pPr marL="1295400" lvl="2" indent="-228600">
              <a:spcBef>
                <a:spcPts val="0"/>
              </a:spcBef>
              <a:buFont typeface="+mj-lt"/>
              <a:buAutoNum type="arabicPeriod"/>
            </a:pPr>
            <a:r>
              <a:rPr lang="en-US" dirty="0"/>
              <a:t>Make plaster casts of the tracks of a wild mammal.</a:t>
            </a:r>
          </a:p>
        </p:txBody>
      </p:sp>
      <p:sp>
        <p:nvSpPr>
          <p:cNvPr id="187" name="Google Shape;187;p34"/>
          <p:cNvSpPr/>
          <p:nvPr/>
        </p:nvSpPr>
        <p:spPr>
          <a:xfrm>
            <a:off x="-6300" y="4542025"/>
            <a:ext cx="5752200" cy="379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3680" r="30267"/>
          <a:stretch/>
        </p:blipFill>
        <p:spPr>
          <a:xfrm>
            <a:off x="4881283" y="0"/>
            <a:ext cx="3435723" cy="51435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8066" y="394900"/>
            <a:ext cx="914400" cy="933450"/>
          </a:xfrm>
          <a:prstGeom prst="rect">
            <a:avLst/>
          </a:prstGeom>
        </p:spPr>
      </p:pic>
    </p:spTree>
    <p:extLst>
      <p:ext uri="{BB962C8B-B14F-4D97-AF65-F5344CB8AC3E}">
        <p14:creationId xmlns:p14="http://schemas.microsoft.com/office/powerpoint/2010/main" val="1382939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795725" y="572650"/>
            <a:ext cx="55731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4b</a:t>
            </a:r>
            <a:endParaRPr dirty="0"/>
          </a:p>
        </p:txBody>
      </p:sp>
      <p:sp>
        <p:nvSpPr>
          <p:cNvPr id="138" name="Google Shape;138;p29"/>
          <p:cNvSpPr txBox="1">
            <a:spLocks noGrp="1"/>
          </p:cNvSpPr>
          <p:nvPr>
            <p:ph type="body" idx="1"/>
          </p:nvPr>
        </p:nvSpPr>
        <p:spPr>
          <a:xfrm>
            <a:off x="795724" y="1184115"/>
            <a:ext cx="5769535" cy="3815481"/>
          </a:xfrm>
          <a:prstGeom prst="rect">
            <a:avLst/>
          </a:prstGeom>
        </p:spPr>
        <p:txBody>
          <a:bodyPr spcFirstLastPara="1" wrap="square" lIns="91425" tIns="91425" rIns="91425" bIns="91425" anchor="t" anchorCtr="0">
            <a:noAutofit/>
          </a:bodyPr>
          <a:lstStyle/>
          <a:p>
            <a:pPr marL="0" lvl="2" indent="0">
              <a:buNone/>
            </a:pPr>
            <a:r>
              <a:rPr lang="en-US" sz="1800" dirty="0" smtClean="0"/>
              <a:t>Making </a:t>
            </a:r>
            <a:r>
              <a:rPr lang="en-US" sz="1800" dirty="0"/>
              <a:t>plaster casts of the tracks of a wild mammal</a:t>
            </a:r>
            <a:r>
              <a:rPr lang="en-US" sz="1800" dirty="0" smtClean="0"/>
              <a:t>.</a:t>
            </a:r>
          </a:p>
          <a:p>
            <a:pPr marL="0" lvl="2" indent="0">
              <a:buNone/>
            </a:pPr>
            <a:endParaRPr lang="en-US" sz="1600" dirty="0" smtClean="0"/>
          </a:p>
          <a:p>
            <a:pPr>
              <a:buFont typeface="+mj-lt"/>
              <a:buAutoNum type="arabicPeriod"/>
            </a:pPr>
            <a:r>
              <a:rPr lang="en-US" sz="1400" dirty="0" smtClean="0"/>
              <a:t>It </a:t>
            </a:r>
            <a:r>
              <a:rPr lang="en-US" sz="1400" dirty="0"/>
              <a:t>is easy to make casts of animal tracks. All you need is a 2-liter soda bottle cut into 2 inch sections and some plaster of </a:t>
            </a:r>
            <a:r>
              <a:rPr lang="en-US" sz="1400" dirty="0" smtClean="0"/>
              <a:t>Paris</a:t>
            </a:r>
            <a:r>
              <a:rPr lang="en-US" sz="1400" dirty="0"/>
              <a:t>.</a:t>
            </a:r>
          </a:p>
          <a:p>
            <a:pPr>
              <a:buFont typeface="+mj-lt"/>
              <a:buAutoNum type="arabicPeriod"/>
            </a:pPr>
            <a:r>
              <a:rPr lang="en-US" sz="1400" dirty="0"/>
              <a:t>First locate a track with clean features. Look in damp or sandy areas where the soil is soft. Being careful not to alter the track imprint, remove any debris or loose soil from the track. Then place the soda bottle ring over the track and press it lightly into the soil to seal it. </a:t>
            </a:r>
          </a:p>
          <a:p>
            <a:pPr>
              <a:buFont typeface="+mj-lt"/>
              <a:buAutoNum type="arabicPeriod"/>
            </a:pPr>
            <a:r>
              <a:rPr lang="en-US" sz="1400" dirty="0"/>
              <a:t>Next, mix 1/4 to 1/2 cup plaster of </a:t>
            </a:r>
            <a:r>
              <a:rPr lang="en-US" sz="1400" dirty="0" smtClean="0"/>
              <a:t>Paris </a:t>
            </a:r>
            <a:r>
              <a:rPr lang="en-US" sz="1400" dirty="0"/>
              <a:t>with water until the consistency is similar to pancake batter. Pour the plaster into the plastic ring, covering the track and filling to a depth of about </a:t>
            </a:r>
            <a:r>
              <a:rPr lang="en-US" sz="1400" dirty="0" smtClean="0"/>
              <a:t>1”. </a:t>
            </a:r>
          </a:p>
          <a:p>
            <a:pPr>
              <a:buFont typeface="+mj-lt"/>
              <a:buAutoNum type="arabicPeriod"/>
            </a:pPr>
            <a:r>
              <a:rPr lang="en-US" sz="1400" dirty="0" smtClean="0"/>
              <a:t>Let </a:t>
            </a:r>
            <a:r>
              <a:rPr lang="en-US" sz="1400" dirty="0"/>
              <a:t>the plaster dry at for least 1 hour before moving the ring. After the plaster dries for 24 hours, you can remove it from the ring. </a:t>
            </a:r>
          </a:p>
          <a:p>
            <a:pPr marL="0" lvl="2" indent="0">
              <a:buNone/>
            </a:pPr>
            <a:endParaRPr lang="en-US" dirty="0"/>
          </a:p>
        </p:txBody>
      </p:sp>
      <p:grpSp>
        <p:nvGrpSpPr>
          <p:cNvPr id="6" name="Group 5"/>
          <p:cNvGrpSpPr/>
          <p:nvPr/>
        </p:nvGrpSpPr>
        <p:grpSpPr>
          <a:xfrm>
            <a:off x="6788219" y="950500"/>
            <a:ext cx="1574307" cy="4111144"/>
            <a:chOff x="6143534" y="950500"/>
            <a:chExt cx="1574307" cy="4111144"/>
          </a:xfrm>
        </p:grpSpPr>
        <p:pic>
          <p:nvPicPr>
            <p:cNvPr id="3" name="Picture 2"/>
            <p:cNvPicPr>
              <a:picLocks noChangeAspect="1"/>
            </p:cNvPicPr>
            <p:nvPr/>
          </p:nvPicPr>
          <p:blipFill>
            <a:blip r:embed="rId3"/>
            <a:stretch>
              <a:fillRect/>
            </a:stretch>
          </p:blipFill>
          <p:spPr>
            <a:xfrm>
              <a:off x="6143534" y="950500"/>
              <a:ext cx="1574307" cy="1115439"/>
            </a:xfrm>
            <a:prstGeom prst="rect">
              <a:avLst/>
            </a:prstGeom>
          </p:spPr>
        </p:pic>
        <p:pic>
          <p:nvPicPr>
            <p:cNvPr id="4" name="Picture 3"/>
            <p:cNvPicPr>
              <a:picLocks noChangeAspect="1"/>
            </p:cNvPicPr>
            <p:nvPr/>
          </p:nvPicPr>
          <p:blipFill>
            <a:blip r:embed="rId4"/>
            <a:stretch>
              <a:fillRect/>
            </a:stretch>
          </p:blipFill>
          <p:spPr>
            <a:xfrm>
              <a:off x="6143534" y="2151643"/>
              <a:ext cx="1572949" cy="1411074"/>
            </a:xfrm>
            <a:prstGeom prst="rect">
              <a:avLst/>
            </a:prstGeom>
          </p:spPr>
        </p:pic>
        <p:pic>
          <p:nvPicPr>
            <p:cNvPr id="5" name="Picture 4"/>
            <p:cNvPicPr>
              <a:picLocks noChangeAspect="1"/>
            </p:cNvPicPr>
            <p:nvPr/>
          </p:nvPicPr>
          <p:blipFill>
            <a:blip r:embed="rId5"/>
            <a:stretch>
              <a:fillRect/>
            </a:stretch>
          </p:blipFill>
          <p:spPr>
            <a:xfrm>
              <a:off x="6143534" y="3648422"/>
              <a:ext cx="1572949" cy="1413222"/>
            </a:xfrm>
            <a:prstGeom prst="rect">
              <a:avLst/>
            </a:prstGeom>
          </p:spPr>
        </p:pic>
      </p:grpSp>
    </p:spTree>
    <p:extLst>
      <p:ext uri="{BB962C8B-B14F-4D97-AF65-F5344CB8AC3E}">
        <p14:creationId xmlns:p14="http://schemas.microsoft.com/office/powerpoint/2010/main" val="1754669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5871" y="111831"/>
            <a:ext cx="5937210" cy="4922454"/>
          </a:xfrm>
          <a:prstGeom prst="rect">
            <a:avLst/>
          </a:prstGeom>
        </p:spPr>
      </p:pic>
    </p:spTree>
    <p:extLst>
      <p:ext uri="{BB962C8B-B14F-4D97-AF65-F5344CB8AC3E}">
        <p14:creationId xmlns:p14="http://schemas.microsoft.com/office/powerpoint/2010/main" val="3193029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4"/>
          <p:cNvSpPr txBox="1">
            <a:spLocks noGrp="1"/>
          </p:cNvSpPr>
          <p:nvPr>
            <p:ph type="title"/>
          </p:nvPr>
        </p:nvSpPr>
        <p:spPr>
          <a:xfrm>
            <a:off x="236560" y="572650"/>
            <a:ext cx="37290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4c</a:t>
            </a:r>
            <a:endParaRPr dirty="0"/>
          </a:p>
        </p:txBody>
      </p:sp>
      <p:sp>
        <p:nvSpPr>
          <p:cNvPr id="185" name="Google Shape;185;p34"/>
          <p:cNvSpPr txBox="1">
            <a:spLocks noGrp="1"/>
          </p:cNvSpPr>
          <p:nvPr>
            <p:ph type="body" idx="1"/>
          </p:nvPr>
        </p:nvSpPr>
        <p:spPr>
          <a:xfrm>
            <a:off x="72363" y="1230163"/>
            <a:ext cx="4729882" cy="3311862"/>
          </a:xfrm>
          <a:prstGeom prst="rect">
            <a:avLst/>
          </a:prstGeom>
        </p:spPr>
        <p:txBody>
          <a:bodyPr spcFirstLastPara="1" wrap="square" lIns="91425" tIns="91425" rIns="91425" bIns="91425" anchor="t" anchorCtr="0">
            <a:noAutofit/>
          </a:bodyPr>
          <a:lstStyle/>
          <a:p>
            <a:pPr>
              <a:buFont typeface="+mj-lt"/>
              <a:buAutoNum type="arabicPeriod" startAt="4"/>
            </a:pPr>
            <a:r>
              <a:rPr lang="en-US" dirty="0"/>
              <a:t>Do all the requirements in FIVE of the following fields: </a:t>
            </a:r>
          </a:p>
          <a:p>
            <a:pPr marL="939800" lvl="1" indent="-342900">
              <a:spcBef>
                <a:spcPts val="0"/>
              </a:spcBef>
              <a:buFont typeface="+mj-lt"/>
              <a:buAutoNum type="alphaLcPeriod" startAt="3"/>
            </a:pPr>
            <a:r>
              <a:rPr lang="en-US" dirty="0"/>
              <a:t>REPTILES and AMPHIBIANS</a:t>
            </a:r>
          </a:p>
          <a:p>
            <a:pPr marL="1295400" lvl="2" indent="-228600">
              <a:spcBef>
                <a:spcPts val="0"/>
              </a:spcBef>
              <a:buFont typeface="+mj-lt"/>
              <a:buAutoNum type="arabicPeriod"/>
            </a:pPr>
            <a:r>
              <a:rPr lang="en-US" dirty="0"/>
              <a:t>Show that you can recognize the venomous snakes in your area.</a:t>
            </a:r>
          </a:p>
          <a:p>
            <a:pPr marL="1295400" lvl="2" indent="-228600">
              <a:spcBef>
                <a:spcPts val="0"/>
              </a:spcBef>
              <a:buFont typeface="+mj-lt"/>
              <a:buAutoNum type="arabicPeriod"/>
            </a:pPr>
            <a:r>
              <a:rPr lang="en-US" dirty="0"/>
              <a:t>In the field, identify three species of reptiles or amphibians.</a:t>
            </a:r>
          </a:p>
          <a:p>
            <a:pPr marL="1295400" lvl="2" indent="-228600">
              <a:spcBef>
                <a:spcPts val="0"/>
              </a:spcBef>
              <a:buFont typeface="+mj-lt"/>
              <a:buAutoNum type="arabicPeriod"/>
            </a:pPr>
            <a:r>
              <a:rPr lang="en-US" dirty="0"/>
              <a:t>Recognize one species of toad or frog by voice; </a:t>
            </a:r>
            <a:br>
              <a:rPr lang="en-US" dirty="0"/>
            </a:br>
            <a:r>
              <a:rPr lang="en-US" dirty="0"/>
              <a:t>OR identify one reptile or amphibian by eggs, den, burrow or other signs.</a:t>
            </a:r>
          </a:p>
        </p:txBody>
      </p:sp>
      <p:sp>
        <p:nvSpPr>
          <p:cNvPr id="187" name="Google Shape;187;p34"/>
          <p:cNvSpPr/>
          <p:nvPr/>
        </p:nvSpPr>
        <p:spPr>
          <a:xfrm>
            <a:off x="-6300" y="4542025"/>
            <a:ext cx="5752200" cy="379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495" r="7267"/>
          <a:stretch/>
        </p:blipFill>
        <p:spPr>
          <a:xfrm>
            <a:off x="4880908" y="0"/>
            <a:ext cx="3442447" cy="5143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8066" y="394900"/>
            <a:ext cx="914400" cy="933450"/>
          </a:xfrm>
          <a:prstGeom prst="rect">
            <a:avLst/>
          </a:prstGeom>
        </p:spPr>
      </p:pic>
    </p:spTree>
    <p:extLst>
      <p:ext uri="{BB962C8B-B14F-4D97-AF65-F5344CB8AC3E}">
        <p14:creationId xmlns:p14="http://schemas.microsoft.com/office/powerpoint/2010/main" val="4294586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795725" y="572650"/>
            <a:ext cx="55731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4c</a:t>
            </a:r>
            <a:endParaRPr dirty="0"/>
          </a:p>
        </p:txBody>
      </p:sp>
      <p:sp>
        <p:nvSpPr>
          <p:cNvPr id="138" name="Google Shape;138;p29"/>
          <p:cNvSpPr txBox="1">
            <a:spLocks noGrp="1"/>
          </p:cNvSpPr>
          <p:nvPr>
            <p:ph type="body" idx="1"/>
          </p:nvPr>
        </p:nvSpPr>
        <p:spPr>
          <a:xfrm>
            <a:off x="795725" y="1144049"/>
            <a:ext cx="4243343" cy="3493736"/>
          </a:xfrm>
          <a:prstGeom prst="rect">
            <a:avLst/>
          </a:prstGeom>
        </p:spPr>
        <p:txBody>
          <a:bodyPr spcFirstLastPara="1" wrap="square" lIns="91425" tIns="91425" rIns="91425" bIns="91425" anchor="t" anchorCtr="0">
            <a:noAutofit/>
          </a:bodyPr>
          <a:lstStyle/>
          <a:p>
            <a:pPr marL="152400" indent="0">
              <a:buNone/>
            </a:pPr>
            <a:r>
              <a:rPr lang="en-US" sz="2000" b="1" dirty="0" smtClean="0"/>
              <a:t>Venomous Snakes of Ohio</a:t>
            </a:r>
          </a:p>
          <a:p>
            <a:pPr marL="152400" indent="0">
              <a:buNone/>
            </a:pPr>
            <a:endParaRPr lang="en-US" b="1" dirty="0" smtClean="0"/>
          </a:p>
          <a:p>
            <a:pPr marL="152400" indent="0">
              <a:buNone/>
            </a:pPr>
            <a:r>
              <a:rPr lang="en-US" sz="1800" b="1" dirty="0" smtClean="0"/>
              <a:t>Northern </a:t>
            </a:r>
            <a:r>
              <a:rPr lang="en-US" sz="1800" b="1" dirty="0"/>
              <a:t>Copperhead</a:t>
            </a:r>
          </a:p>
          <a:p>
            <a:r>
              <a:rPr lang="en-US" sz="1400" dirty="0"/>
              <a:t>It loves to eat small rodents (like mice), but it will also go after frogs, small snakes, small birds, and insects. </a:t>
            </a:r>
            <a:endParaRPr lang="en-US" sz="1400" dirty="0" smtClean="0"/>
          </a:p>
          <a:p>
            <a:r>
              <a:rPr lang="en-US" sz="1400" dirty="0" smtClean="0"/>
              <a:t>Female </a:t>
            </a:r>
            <a:r>
              <a:rPr lang="en-US" sz="1400" dirty="0"/>
              <a:t>copperheads have a territory of around eight acres while the males may roam up to 24 acres.</a:t>
            </a:r>
          </a:p>
          <a:p>
            <a:r>
              <a:rPr lang="en-US" sz="1400" dirty="0"/>
              <a:t>Watch for them around old buildings, old logging sawmill slab piles, rock crevices, and areas bordering swamps. </a:t>
            </a:r>
            <a:endParaRPr lang="en-US" sz="1400" dirty="0" smtClean="0"/>
          </a:p>
          <a:p>
            <a:r>
              <a:rPr lang="en-US" sz="1400" dirty="0" smtClean="0"/>
              <a:t>They are </a:t>
            </a:r>
            <a:r>
              <a:rPr lang="en-US" sz="1400" dirty="0"/>
              <a:t>year-round residents of Eastern </a:t>
            </a:r>
            <a:r>
              <a:rPr lang="en-US" sz="1400" dirty="0" smtClean="0"/>
              <a:t>and Southern Ohio.</a:t>
            </a:r>
            <a:endParaRPr lang="en-US" sz="1400" dirty="0"/>
          </a:p>
          <a:p>
            <a:pPr marL="152400" indent="0">
              <a:buNone/>
            </a:pP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9266" y="930764"/>
            <a:ext cx="3140578" cy="2093719"/>
          </a:xfrm>
          <a:prstGeom prst="rect">
            <a:avLst/>
          </a:prstGeom>
        </p:spPr>
      </p:pic>
      <p:pic>
        <p:nvPicPr>
          <p:cNvPr id="4" name="Picture 3"/>
          <p:cNvPicPr>
            <a:picLocks noChangeAspect="1"/>
          </p:cNvPicPr>
          <p:nvPr/>
        </p:nvPicPr>
        <p:blipFill>
          <a:blip r:embed="rId4"/>
          <a:stretch>
            <a:fillRect/>
          </a:stretch>
        </p:blipFill>
        <p:spPr>
          <a:xfrm>
            <a:off x="5794180" y="3134318"/>
            <a:ext cx="2190750" cy="1962150"/>
          </a:xfrm>
          <a:prstGeom prst="rect">
            <a:avLst/>
          </a:prstGeom>
        </p:spPr>
      </p:pic>
    </p:spTree>
    <p:extLst>
      <p:ext uri="{BB962C8B-B14F-4D97-AF65-F5344CB8AC3E}">
        <p14:creationId xmlns:p14="http://schemas.microsoft.com/office/powerpoint/2010/main" val="21057021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795725" y="105925"/>
            <a:ext cx="55731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Nature Merit Badge Requirements</a:t>
            </a:r>
            <a:endParaRPr dirty="0"/>
          </a:p>
        </p:txBody>
      </p:sp>
      <p:sp>
        <p:nvSpPr>
          <p:cNvPr id="138" name="Google Shape;138;p29"/>
          <p:cNvSpPr txBox="1">
            <a:spLocks noGrp="1"/>
          </p:cNvSpPr>
          <p:nvPr>
            <p:ph type="body" idx="1"/>
          </p:nvPr>
        </p:nvSpPr>
        <p:spPr>
          <a:xfrm>
            <a:off x="795725" y="861625"/>
            <a:ext cx="6906300" cy="4281875"/>
          </a:xfrm>
          <a:prstGeom prst="rect">
            <a:avLst/>
          </a:prstGeom>
        </p:spPr>
        <p:txBody>
          <a:bodyPr spcFirstLastPara="1" wrap="square" lIns="91425" tIns="91425" rIns="91425" bIns="91425" anchor="t" anchorCtr="0">
            <a:noAutofit/>
          </a:bodyPr>
          <a:lstStyle/>
          <a:p>
            <a:pPr>
              <a:buSzPct val="100000"/>
              <a:buFont typeface="+mj-lt"/>
              <a:buAutoNum type="arabicPeriod" startAt="4"/>
            </a:pPr>
            <a:r>
              <a:rPr lang="en-US" sz="1600" dirty="0" smtClean="0"/>
              <a:t>Do </a:t>
            </a:r>
            <a:r>
              <a:rPr lang="en-US" sz="1600" dirty="0"/>
              <a:t>all the requirements in FIVE of the following fields: </a:t>
            </a:r>
          </a:p>
          <a:p>
            <a:pPr lvl="1">
              <a:buSzPct val="100000"/>
              <a:buFont typeface="+mj-lt"/>
              <a:buAutoNum type="alphaLcPeriod"/>
            </a:pPr>
            <a:r>
              <a:rPr lang="en-US" sz="1600" dirty="0"/>
              <a:t>BIRDS</a:t>
            </a:r>
          </a:p>
          <a:p>
            <a:pPr marL="1295400" lvl="2" indent="-228600">
              <a:buSzPct val="100000"/>
              <a:buFont typeface="+mj-lt"/>
              <a:buAutoNum type="arabicPeriod"/>
            </a:pPr>
            <a:r>
              <a:rPr lang="en-US" sz="1600" dirty="0"/>
              <a:t>In the field, identify eight species of birds. </a:t>
            </a:r>
          </a:p>
          <a:p>
            <a:pPr marL="1295400" lvl="2" indent="-228600">
              <a:buSzPct val="100000"/>
              <a:buFont typeface="+mj-lt"/>
              <a:buAutoNum type="arabicPeriod"/>
            </a:pPr>
            <a:r>
              <a:rPr lang="en-US" sz="1600" dirty="0"/>
              <a:t>Make and set out a birdhouse OR a feeding station OR a birdbath. List what birds used it during a period of one month.</a:t>
            </a:r>
          </a:p>
          <a:p>
            <a:pPr lvl="1">
              <a:buSzPct val="100000"/>
              <a:buFont typeface="+mj-lt"/>
              <a:buAutoNum type="alphaLcPeriod"/>
            </a:pPr>
            <a:r>
              <a:rPr lang="en-US" sz="1600" dirty="0"/>
              <a:t>MAMMALS</a:t>
            </a:r>
          </a:p>
          <a:p>
            <a:pPr marL="1295400" lvl="2" indent="-228600">
              <a:buSzPct val="100000"/>
              <a:buFont typeface="+mj-lt"/>
              <a:buAutoNum type="arabicPeriod"/>
            </a:pPr>
            <a:r>
              <a:rPr lang="en-US" sz="1600" dirty="0"/>
              <a:t>In the field, identify three species of wild mammals. </a:t>
            </a:r>
          </a:p>
          <a:p>
            <a:pPr marL="1295400" lvl="2" indent="-228600">
              <a:buSzPct val="100000"/>
              <a:buFont typeface="+mj-lt"/>
              <a:buAutoNum type="arabicPeriod"/>
            </a:pPr>
            <a:r>
              <a:rPr lang="en-US" sz="1600" dirty="0"/>
              <a:t>Make plaster casts of the tracks of a wild mammal.</a:t>
            </a:r>
          </a:p>
          <a:p>
            <a:pPr lvl="1">
              <a:buSzPct val="100000"/>
              <a:buFont typeface="+mj-lt"/>
              <a:buAutoNum type="alphaLcPeriod"/>
            </a:pPr>
            <a:r>
              <a:rPr lang="en-US" sz="1600" dirty="0"/>
              <a:t>REPTILES and AMPHIBIANS</a:t>
            </a:r>
          </a:p>
          <a:p>
            <a:pPr marL="1295400" lvl="2" indent="-228600">
              <a:buSzPct val="100000"/>
              <a:buFont typeface="+mj-lt"/>
              <a:buAutoNum type="arabicPeriod"/>
            </a:pPr>
            <a:r>
              <a:rPr lang="en-US" sz="1600" dirty="0"/>
              <a:t>Show that you can recognize the venomous snakes in your area.</a:t>
            </a:r>
          </a:p>
          <a:p>
            <a:pPr marL="1295400" lvl="2" indent="-228600">
              <a:buSzPct val="100000"/>
              <a:buFont typeface="+mj-lt"/>
              <a:buAutoNum type="arabicPeriod"/>
            </a:pPr>
            <a:r>
              <a:rPr lang="en-US" sz="1600" dirty="0"/>
              <a:t>In the field, identify three species of reptiles or amphibians.</a:t>
            </a:r>
          </a:p>
          <a:p>
            <a:pPr marL="1295400" lvl="2" indent="-228600">
              <a:buSzPct val="100000"/>
              <a:buFont typeface="+mj-lt"/>
              <a:buAutoNum type="arabicPeriod"/>
            </a:pPr>
            <a:r>
              <a:rPr lang="en-US" sz="1600" dirty="0"/>
              <a:t>Recognize one species of toad or frog by voice; </a:t>
            </a:r>
            <a:br>
              <a:rPr lang="en-US" sz="1600" dirty="0"/>
            </a:br>
            <a:r>
              <a:rPr lang="en-US" sz="1600" dirty="0"/>
              <a:t>OR identify one reptile or amphibian by eggs, den, burrow or other signs.</a:t>
            </a:r>
          </a:p>
          <a:p>
            <a:pPr marL="0" lvl="0" indent="0" algn="l" rtl="0">
              <a:lnSpc>
                <a:spcPct val="100000"/>
              </a:lnSpc>
              <a:spcBef>
                <a:spcPts val="0"/>
              </a:spcBef>
              <a:spcAft>
                <a:spcPts val="0"/>
              </a:spcAft>
              <a:buNone/>
            </a:pPr>
            <a:endParaRPr sz="1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3311" y="36602"/>
            <a:ext cx="748876" cy="764478"/>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795725" y="572650"/>
            <a:ext cx="55731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4c</a:t>
            </a:r>
            <a:endParaRPr dirty="0"/>
          </a:p>
        </p:txBody>
      </p:sp>
      <p:sp>
        <p:nvSpPr>
          <p:cNvPr id="138" name="Google Shape;138;p29"/>
          <p:cNvSpPr txBox="1">
            <a:spLocks noGrp="1"/>
          </p:cNvSpPr>
          <p:nvPr>
            <p:ph type="body" idx="1"/>
          </p:nvPr>
        </p:nvSpPr>
        <p:spPr>
          <a:xfrm>
            <a:off x="795725" y="1144049"/>
            <a:ext cx="4243343" cy="3493736"/>
          </a:xfrm>
          <a:prstGeom prst="rect">
            <a:avLst/>
          </a:prstGeom>
        </p:spPr>
        <p:txBody>
          <a:bodyPr spcFirstLastPara="1" wrap="square" lIns="91425" tIns="91425" rIns="91425" bIns="91425" anchor="t" anchorCtr="0">
            <a:noAutofit/>
          </a:bodyPr>
          <a:lstStyle/>
          <a:p>
            <a:pPr marL="152400" indent="0">
              <a:buNone/>
            </a:pPr>
            <a:r>
              <a:rPr lang="en-US" sz="2000" b="1" dirty="0" smtClean="0"/>
              <a:t>Venomous Snakes of Ohio</a:t>
            </a:r>
          </a:p>
          <a:p>
            <a:pPr marL="152400" indent="0">
              <a:buNone/>
            </a:pPr>
            <a:endParaRPr lang="en-US" b="1" dirty="0" smtClean="0"/>
          </a:p>
          <a:p>
            <a:pPr marL="152400" indent="0">
              <a:buNone/>
            </a:pPr>
            <a:r>
              <a:rPr lang="en-US" sz="1800" b="1" dirty="0" err="1"/>
              <a:t>Massasauga</a:t>
            </a:r>
            <a:r>
              <a:rPr lang="en-US" sz="1800" b="1" dirty="0"/>
              <a:t> Rattlesnake</a:t>
            </a:r>
          </a:p>
          <a:p>
            <a:r>
              <a:rPr lang="en-US" sz="1400" dirty="0"/>
              <a:t>The Eastern </a:t>
            </a:r>
            <a:r>
              <a:rPr lang="en-US" sz="1400" dirty="0" err="1"/>
              <a:t>Massasauga</a:t>
            </a:r>
            <a:r>
              <a:rPr lang="en-US" sz="1400" dirty="0"/>
              <a:t> Rattlesnake is named after a combination of two words from the language of the Chippewa tribe of Native Americans. </a:t>
            </a:r>
            <a:endParaRPr lang="en-US" sz="1400" dirty="0" smtClean="0"/>
          </a:p>
          <a:p>
            <a:r>
              <a:rPr lang="en-US" sz="1400" dirty="0" smtClean="0"/>
              <a:t>They </a:t>
            </a:r>
            <a:r>
              <a:rPr lang="en-US" sz="1400" dirty="0"/>
              <a:t>prefer to stay </a:t>
            </a:r>
            <a:r>
              <a:rPr lang="en-US" sz="1400" dirty="0" smtClean="0"/>
              <a:t>hidden and are </a:t>
            </a:r>
            <a:r>
              <a:rPr lang="en-US" sz="1400" dirty="0"/>
              <a:t>found in wet prairies, early succession fields, and sedge meadows. </a:t>
            </a:r>
            <a:endParaRPr lang="en-US" sz="1400" dirty="0" smtClean="0"/>
          </a:p>
          <a:p>
            <a:r>
              <a:rPr lang="en-US" sz="1400" dirty="0" smtClean="0"/>
              <a:t>These </a:t>
            </a:r>
            <a:r>
              <a:rPr lang="en-US" sz="1400" dirty="0"/>
              <a:t>Ohio year-long residents hibernate in small groups in moist soil. </a:t>
            </a:r>
            <a:endParaRPr lang="en-US" sz="1400" dirty="0" smtClean="0"/>
          </a:p>
          <a:p>
            <a:r>
              <a:rPr lang="en-US" sz="1400" dirty="0" smtClean="0"/>
              <a:t>Young </a:t>
            </a:r>
            <a:r>
              <a:rPr lang="en-US" sz="1400" dirty="0"/>
              <a:t>birds, shrews, mice, voles, salamanders, and other small species are regular meals for this </a:t>
            </a:r>
            <a:r>
              <a:rPr lang="en-US" sz="1400" dirty="0" smtClean="0"/>
              <a:t>recluse</a:t>
            </a:r>
            <a:r>
              <a:rPr lang="en-US" sz="1400" dirty="0"/>
              <a:t>. </a:t>
            </a:r>
          </a:p>
          <a:p>
            <a:pPr marL="152400"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0106" y="893739"/>
            <a:ext cx="3282494" cy="2186141"/>
          </a:xfrm>
          <a:prstGeom prst="rect">
            <a:avLst/>
          </a:prstGeom>
        </p:spPr>
      </p:pic>
      <p:pic>
        <p:nvPicPr>
          <p:cNvPr id="7" name="Picture 6"/>
          <p:cNvPicPr>
            <a:picLocks noChangeAspect="1"/>
          </p:cNvPicPr>
          <p:nvPr/>
        </p:nvPicPr>
        <p:blipFill>
          <a:blip r:embed="rId4"/>
          <a:stretch>
            <a:fillRect/>
          </a:stretch>
        </p:blipFill>
        <p:spPr>
          <a:xfrm>
            <a:off x="5746453" y="3132507"/>
            <a:ext cx="2209800" cy="1962150"/>
          </a:xfrm>
          <a:prstGeom prst="rect">
            <a:avLst/>
          </a:prstGeom>
        </p:spPr>
      </p:pic>
    </p:spTree>
    <p:extLst>
      <p:ext uri="{BB962C8B-B14F-4D97-AF65-F5344CB8AC3E}">
        <p14:creationId xmlns:p14="http://schemas.microsoft.com/office/powerpoint/2010/main" val="7481828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795725" y="572650"/>
            <a:ext cx="55731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4c</a:t>
            </a:r>
            <a:endParaRPr dirty="0"/>
          </a:p>
        </p:txBody>
      </p:sp>
      <p:sp>
        <p:nvSpPr>
          <p:cNvPr id="138" name="Google Shape;138;p29"/>
          <p:cNvSpPr txBox="1">
            <a:spLocks noGrp="1"/>
          </p:cNvSpPr>
          <p:nvPr>
            <p:ph type="body" idx="1"/>
          </p:nvPr>
        </p:nvSpPr>
        <p:spPr>
          <a:xfrm>
            <a:off x="795725" y="1144049"/>
            <a:ext cx="4243343" cy="3493736"/>
          </a:xfrm>
          <a:prstGeom prst="rect">
            <a:avLst/>
          </a:prstGeom>
        </p:spPr>
        <p:txBody>
          <a:bodyPr spcFirstLastPara="1" wrap="square" lIns="91425" tIns="91425" rIns="91425" bIns="91425" anchor="t" anchorCtr="0">
            <a:noAutofit/>
          </a:bodyPr>
          <a:lstStyle/>
          <a:p>
            <a:pPr marL="152400" indent="0">
              <a:buNone/>
            </a:pPr>
            <a:r>
              <a:rPr lang="en-US" sz="2000" b="1" dirty="0" smtClean="0"/>
              <a:t>Venomous Snakes of Ohio</a:t>
            </a:r>
          </a:p>
          <a:p>
            <a:pPr marL="152400" indent="0">
              <a:buNone/>
            </a:pPr>
            <a:endParaRPr lang="en-US" b="1" dirty="0" smtClean="0"/>
          </a:p>
          <a:p>
            <a:pPr marL="152400" indent="0">
              <a:buNone/>
            </a:pPr>
            <a:r>
              <a:rPr lang="en-US" sz="1800" b="1" dirty="0"/>
              <a:t>Timber Rattlesnake</a:t>
            </a:r>
          </a:p>
          <a:p>
            <a:r>
              <a:rPr lang="en-US" sz="1400" dirty="0"/>
              <a:t>Timber Rattlesnakes are </a:t>
            </a:r>
            <a:r>
              <a:rPr lang="en-US" sz="1400" dirty="0" smtClean="0"/>
              <a:t>found in wooded areas and </a:t>
            </a:r>
            <a:r>
              <a:rPr lang="en-US" sz="1400" dirty="0"/>
              <a:t>will sun themselves where the sunlight penetrates the leaf canopy. </a:t>
            </a:r>
            <a:endParaRPr lang="en-US" sz="1400" dirty="0" smtClean="0"/>
          </a:p>
          <a:p>
            <a:r>
              <a:rPr lang="en-US" sz="1400" dirty="0" smtClean="0"/>
              <a:t>Deep </a:t>
            </a:r>
            <a:r>
              <a:rPr lang="en-US" sz="1400" dirty="0"/>
              <a:t>rock crevices are their preferred hibernating areas and den sites.</a:t>
            </a:r>
          </a:p>
          <a:p>
            <a:r>
              <a:rPr lang="en-US" sz="1400" dirty="0"/>
              <a:t>Squirrels, chipmunks, rats, and mice are often on the menu for the Timber Rattler. </a:t>
            </a:r>
            <a:endParaRPr lang="en-US" sz="1400" dirty="0" smtClean="0"/>
          </a:p>
          <a:p>
            <a:r>
              <a:rPr lang="en-US" sz="1400" dirty="0" smtClean="0"/>
              <a:t>Timber </a:t>
            </a:r>
            <a:r>
              <a:rPr lang="en-US" sz="1400" dirty="0"/>
              <a:t>Rattlesnake are </a:t>
            </a:r>
            <a:r>
              <a:rPr lang="en-US" sz="1400" dirty="0" smtClean="0"/>
              <a:t>found mostly </a:t>
            </a:r>
            <a:r>
              <a:rPr lang="en-US" sz="1400" dirty="0"/>
              <a:t>in the northern half of the state.</a:t>
            </a:r>
          </a:p>
          <a:p>
            <a:pPr marL="152400" indent="0">
              <a:buNone/>
            </a:pP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7219" y="1016680"/>
            <a:ext cx="3516874" cy="1874237"/>
          </a:xfrm>
          <a:prstGeom prst="rect">
            <a:avLst/>
          </a:prstGeom>
        </p:spPr>
      </p:pic>
      <p:pic>
        <p:nvPicPr>
          <p:cNvPr id="5" name="Picture 4"/>
          <p:cNvPicPr>
            <a:picLocks noChangeAspect="1"/>
          </p:cNvPicPr>
          <p:nvPr/>
        </p:nvPicPr>
        <p:blipFill>
          <a:blip r:embed="rId4"/>
          <a:stretch>
            <a:fillRect/>
          </a:stretch>
        </p:blipFill>
        <p:spPr>
          <a:xfrm>
            <a:off x="5581706" y="3030663"/>
            <a:ext cx="2247900" cy="1924050"/>
          </a:xfrm>
          <a:prstGeom prst="rect">
            <a:avLst/>
          </a:prstGeom>
        </p:spPr>
      </p:pic>
    </p:spTree>
    <p:extLst>
      <p:ext uri="{BB962C8B-B14F-4D97-AF65-F5344CB8AC3E}">
        <p14:creationId xmlns:p14="http://schemas.microsoft.com/office/powerpoint/2010/main" val="4961686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4"/>
          <p:cNvSpPr txBox="1">
            <a:spLocks noGrp="1"/>
          </p:cNvSpPr>
          <p:nvPr>
            <p:ph type="title"/>
          </p:nvPr>
        </p:nvSpPr>
        <p:spPr>
          <a:xfrm>
            <a:off x="236560" y="572650"/>
            <a:ext cx="37290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4d</a:t>
            </a:r>
            <a:endParaRPr dirty="0"/>
          </a:p>
        </p:txBody>
      </p:sp>
      <p:sp>
        <p:nvSpPr>
          <p:cNvPr id="185" name="Google Shape;185;p34"/>
          <p:cNvSpPr txBox="1">
            <a:spLocks noGrp="1"/>
          </p:cNvSpPr>
          <p:nvPr>
            <p:ph type="body" idx="1"/>
          </p:nvPr>
        </p:nvSpPr>
        <p:spPr>
          <a:xfrm>
            <a:off x="72363" y="1230163"/>
            <a:ext cx="4729882" cy="3311862"/>
          </a:xfrm>
          <a:prstGeom prst="rect">
            <a:avLst/>
          </a:prstGeom>
        </p:spPr>
        <p:txBody>
          <a:bodyPr spcFirstLastPara="1" wrap="square" lIns="91425" tIns="91425" rIns="91425" bIns="91425" anchor="t" anchorCtr="0">
            <a:noAutofit/>
          </a:bodyPr>
          <a:lstStyle/>
          <a:p>
            <a:pPr>
              <a:buFont typeface="+mj-lt"/>
              <a:buAutoNum type="arabicPeriod" startAt="4"/>
            </a:pPr>
            <a:r>
              <a:rPr lang="en-US" dirty="0"/>
              <a:t>Do all the requirements in FIVE of the following fields: </a:t>
            </a:r>
          </a:p>
          <a:p>
            <a:pPr lvl="1">
              <a:spcBef>
                <a:spcPts val="0"/>
              </a:spcBef>
              <a:buFont typeface="+mj-lt"/>
              <a:buAutoNum type="alphaLcPeriod" startAt="4"/>
            </a:pPr>
            <a:r>
              <a:rPr lang="en-US" dirty="0"/>
              <a:t>INSECTS and SPIDERS</a:t>
            </a:r>
          </a:p>
          <a:p>
            <a:pPr marL="1295400" lvl="2" indent="-228600">
              <a:spcBef>
                <a:spcPts val="0"/>
              </a:spcBef>
              <a:buSzPct val="100000"/>
              <a:buFont typeface="+mj-lt"/>
              <a:buAutoNum type="arabicPeriod"/>
            </a:pPr>
            <a:r>
              <a:rPr lang="en-US" dirty="0"/>
              <a:t>Collect and identify either in the field or through photographs 10 species of insects or spiders. Photos may be taken with your own equipment or gathered from other sources.</a:t>
            </a:r>
          </a:p>
          <a:p>
            <a:pPr marL="1295400" lvl="2" indent="-228600">
              <a:spcBef>
                <a:spcPts val="0"/>
              </a:spcBef>
              <a:buFont typeface="+mj-lt"/>
              <a:buAutoNum type="arabicPeriod"/>
            </a:pPr>
            <a:r>
              <a:rPr lang="en-US" dirty="0" smtClean="0"/>
              <a:t>Hatch </a:t>
            </a:r>
            <a:r>
              <a:rPr lang="en-US" dirty="0"/>
              <a:t>an insect from the pupa or cocoon; </a:t>
            </a:r>
            <a:br>
              <a:rPr lang="en-US" dirty="0"/>
            </a:br>
            <a:r>
              <a:rPr lang="en-US" dirty="0"/>
              <a:t>OR hatch adults from nymphs; </a:t>
            </a:r>
            <a:br>
              <a:rPr lang="en-US" dirty="0"/>
            </a:br>
            <a:r>
              <a:rPr lang="en-US" dirty="0"/>
              <a:t>OR keep larvae until they form pupae or cocoons; </a:t>
            </a:r>
            <a:br>
              <a:rPr lang="en-US" dirty="0"/>
            </a:br>
            <a:r>
              <a:rPr lang="en-US" dirty="0"/>
              <a:t>OR keep a colony of ants or bees through one season.</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2453" r="43030"/>
          <a:stretch/>
        </p:blipFill>
        <p:spPr>
          <a:xfrm>
            <a:off x="4880908" y="0"/>
            <a:ext cx="3435723" cy="5143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8066" y="394900"/>
            <a:ext cx="914400" cy="933450"/>
          </a:xfrm>
          <a:prstGeom prst="rect">
            <a:avLst/>
          </a:prstGeom>
        </p:spPr>
      </p:pic>
    </p:spTree>
    <p:extLst>
      <p:ext uri="{BB962C8B-B14F-4D97-AF65-F5344CB8AC3E}">
        <p14:creationId xmlns:p14="http://schemas.microsoft.com/office/powerpoint/2010/main" val="11533915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795725" y="572650"/>
            <a:ext cx="55731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4d</a:t>
            </a:r>
            <a:endParaRPr dirty="0"/>
          </a:p>
        </p:txBody>
      </p:sp>
      <p:sp>
        <p:nvSpPr>
          <p:cNvPr id="138" name="Google Shape;138;p29"/>
          <p:cNvSpPr txBox="1">
            <a:spLocks noGrp="1"/>
          </p:cNvSpPr>
          <p:nvPr>
            <p:ph type="body" idx="1"/>
          </p:nvPr>
        </p:nvSpPr>
        <p:spPr>
          <a:xfrm>
            <a:off x="1276212" y="3821950"/>
            <a:ext cx="6591575" cy="999377"/>
          </a:xfrm>
          <a:prstGeom prst="rect">
            <a:avLst/>
          </a:prstGeom>
        </p:spPr>
        <p:txBody>
          <a:bodyPr spcFirstLastPara="1" wrap="square" lIns="91425" tIns="91425" rIns="91425" bIns="91425" anchor="t" anchorCtr="0">
            <a:noAutofit/>
          </a:bodyPr>
          <a:lstStyle/>
          <a:p>
            <a:pPr marL="152400" indent="0">
              <a:buNone/>
            </a:pPr>
            <a:r>
              <a:rPr lang="en-US" sz="1800" dirty="0" smtClean="0"/>
              <a:t>Use the following link for </a:t>
            </a:r>
            <a:r>
              <a:rPr lang="en-US" sz="1800" dirty="0"/>
              <a:t>practical tips on successfully rearing </a:t>
            </a:r>
            <a:r>
              <a:rPr lang="en-US" sz="1800" dirty="0" smtClean="0">
                <a:hlinkClick r:id="rId3"/>
              </a:rPr>
              <a:t>Monarch Butterflies</a:t>
            </a:r>
            <a:r>
              <a:rPr lang="en-US" sz="1800" dirty="0" smtClean="0"/>
              <a:t> and releasing them into the wild.</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1705" y="1229568"/>
            <a:ext cx="5833747" cy="2435153"/>
          </a:xfrm>
          <a:prstGeom prst="rect">
            <a:avLst/>
          </a:prstGeom>
        </p:spPr>
      </p:pic>
    </p:spTree>
    <p:extLst>
      <p:ext uri="{BB962C8B-B14F-4D97-AF65-F5344CB8AC3E}">
        <p14:creationId xmlns:p14="http://schemas.microsoft.com/office/powerpoint/2010/main" val="12378630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4"/>
          <p:cNvSpPr txBox="1">
            <a:spLocks noGrp="1"/>
          </p:cNvSpPr>
          <p:nvPr>
            <p:ph type="title"/>
          </p:nvPr>
        </p:nvSpPr>
        <p:spPr>
          <a:xfrm>
            <a:off x="236560" y="572650"/>
            <a:ext cx="37290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4e</a:t>
            </a:r>
            <a:endParaRPr dirty="0"/>
          </a:p>
        </p:txBody>
      </p:sp>
      <p:sp>
        <p:nvSpPr>
          <p:cNvPr id="185" name="Google Shape;185;p34"/>
          <p:cNvSpPr txBox="1">
            <a:spLocks noGrp="1"/>
          </p:cNvSpPr>
          <p:nvPr>
            <p:ph type="body" idx="1"/>
          </p:nvPr>
        </p:nvSpPr>
        <p:spPr>
          <a:xfrm>
            <a:off x="72363" y="1230163"/>
            <a:ext cx="4729882" cy="2947131"/>
          </a:xfrm>
          <a:prstGeom prst="rect">
            <a:avLst/>
          </a:prstGeom>
        </p:spPr>
        <p:txBody>
          <a:bodyPr spcFirstLastPara="1" wrap="square" lIns="91425" tIns="91425" rIns="91425" bIns="91425" anchor="t" anchorCtr="0">
            <a:noAutofit/>
          </a:bodyPr>
          <a:lstStyle/>
          <a:p>
            <a:pPr>
              <a:buFont typeface="+mj-lt"/>
              <a:buAutoNum type="arabicPeriod" startAt="4"/>
            </a:pPr>
            <a:r>
              <a:rPr lang="en-US" dirty="0"/>
              <a:t>Do all the requirements in FIVE of the following fields: </a:t>
            </a:r>
          </a:p>
          <a:p>
            <a:pPr marL="939800" lvl="1" indent="-342900">
              <a:spcBef>
                <a:spcPts val="0"/>
              </a:spcBef>
              <a:buFont typeface="+mj-lt"/>
              <a:buAutoNum type="alphaLcPeriod" startAt="5"/>
            </a:pPr>
            <a:r>
              <a:rPr lang="en-US" dirty="0"/>
              <a:t>FISH</a:t>
            </a:r>
          </a:p>
          <a:p>
            <a:pPr marL="1295400" lvl="2" indent="-228600">
              <a:spcBef>
                <a:spcPts val="0"/>
              </a:spcBef>
              <a:buFont typeface="+mj-lt"/>
              <a:buAutoNum type="arabicPeriod"/>
            </a:pPr>
            <a:r>
              <a:rPr lang="en-US" dirty="0"/>
              <a:t>Identify two species of fish native to your area. </a:t>
            </a:r>
          </a:p>
          <a:p>
            <a:pPr marL="1295400" lvl="2" indent="-228600">
              <a:spcBef>
                <a:spcPts val="0"/>
              </a:spcBef>
              <a:buFont typeface="+mj-lt"/>
              <a:buAutoNum type="arabicPeriod"/>
            </a:pPr>
            <a:r>
              <a:rPr lang="en-US" dirty="0"/>
              <a:t>Collect four kinds of animal food eaten by fish in the wild.</a:t>
            </a:r>
          </a:p>
        </p:txBody>
      </p:sp>
      <p:sp>
        <p:nvSpPr>
          <p:cNvPr id="187" name="Google Shape;187;p34"/>
          <p:cNvSpPr/>
          <p:nvPr/>
        </p:nvSpPr>
        <p:spPr>
          <a:xfrm>
            <a:off x="-6300" y="4542025"/>
            <a:ext cx="5752200" cy="379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8111" r="8276"/>
          <a:stretch/>
        </p:blipFill>
        <p:spPr>
          <a:xfrm>
            <a:off x="4868029" y="0"/>
            <a:ext cx="3440512" cy="514350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8066" y="394900"/>
            <a:ext cx="914400" cy="933450"/>
          </a:xfrm>
          <a:prstGeom prst="rect">
            <a:avLst/>
          </a:prstGeom>
        </p:spPr>
      </p:pic>
    </p:spTree>
    <p:extLst>
      <p:ext uri="{BB962C8B-B14F-4D97-AF65-F5344CB8AC3E}">
        <p14:creationId xmlns:p14="http://schemas.microsoft.com/office/powerpoint/2010/main" val="29336933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795725" y="572650"/>
            <a:ext cx="55731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4e</a:t>
            </a:r>
            <a:endParaRPr dirty="0"/>
          </a:p>
        </p:txBody>
      </p:sp>
      <p:sp>
        <p:nvSpPr>
          <p:cNvPr id="138" name="Google Shape;138;p29"/>
          <p:cNvSpPr txBox="1">
            <a:spLocks noGrp="1"/>
          </p:cNvSpPr>
          <p:nvPr>
            <p:ph type="body" idx="1"/>
          </p:nvPr>
        </p:nvSpPr>
        <p:spPr>
          <a:xfrm>
            <a:off x="795725" y="1387450"/>
            <a:ext cx="4380215" cy="676326"/>
          </a:xfrm>
          <a:prstGeom prst="rect">
            <a:avLst/>
          </a:prstGeom>
        </p:spPr>
        <p:txBody>
          <a:bodyPr spcFirstLastPara="1" wrap="square" lIns="91425" tIns="91425" rIns="91425" bIns="91425" anchor="t" anchorCtr="0">
            <a:noAutofit/>
          </a:bodyPr>
          <a:lstStyle/>
          <a:p>
            <a:pPr marL="152400" indent="0">
              <a:buNone/>
            </a:pPr>
            <a:r>
              <a:rPr lang="en-US" sz="1600" dirty="0" smtClean="0"/>
              <a:t>Adult fish eat crustaceans, </a:t>
            </a:r>
            <a:r>
              <a:rPr lang="en-US" sz="1600" dirty="0"/>
              <a:t>frogs, </a:t>
            </a:r>
            <a:r>
              <a:rPr lang="en-US" sz="1600" dirty="0" smtClean="0"/>
              <a:t>larval and adult insects</a:t>
            </a:r>
            <a:r>
              <a:rPr lang="en-US" sz="1600" dirty="0"/>
              <a:t>, </a:t>
            </a:r>
            <a:r>
              <a:rPr lang="en-US" sz="1600" dirty="0" smtClean="0"/>
              <a:t>and live fish. </a:t>
            </a:r>
            <a:endParaRPr lang="en-US" sz="16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7990" b="2879"/>
          <a:stretch/>
        </p:blipFill>
        <p:spPr>
          <a:xfrm>
            <a:off x="5175940" y="947292"/>
            <a:ext cx="3156177" cy="213798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5940" y="3212115"/>
            <a:ext cx="3156177" cy="177535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197" y="3555629"/>
            <a:ext cx="2021931" cy="1137336"/>
          </a:xfrm>
          <a:prstGeom prst="rect">
            <a:avLst/>
          </a:prstGeom>
        </p:spPr>
      </p:pic>
      <p:pic>
        <p:nvPicPr>
          <p:cNvPr id="6" name="Picture 5"/>
          <p:cNvPicPr>
            <a:picLocks noChangeAspect="1"/>
          </p:cNvPicPr>
          <p:nvPr/>
        </p:nvPicPr>
        <p:blipFill>
          <a:blip r:embed="rId6"/>
          <a:stretch>
            <a:fillRect/>
          </a:stretch>
        </p:blipFill>
        <p:spPr>
          <a:xfrm>
            <a:off x="3030447" y="3555629"/>
            <a:ext cx="2005500" cy="1122743"/>
          </a:xfrm>
          <a:prstGeom prst="rect">
            <a:avLst/>
          </a:prstGeom>
        </p:spPr>
      </p:pic>
      <p:sp>
        <p:nvSpPr>
          <p:cNvPr id="7" name="TextBox 6"/>
          <p:cNvSpPr txBox="1"/>
          <p:nvPr/>
        </p:nvSpPr>
        <p:spPr>
          <a:xfrm>
            <a:off x="920794" y="4678372"/>
            <a:ext cx="4125750" cy="307777"/>
          </a:xfrm>
          <a:prstGeom prst="rect">
            <a:avLst/>
          </a:prstGeom>
          <a:noFill/>
        </p:spPr>
        <p:txBody>
          <a:bodyPr wrap="square" rtlCol="0">
            <a:spAutoFit/>
          </a:bodyPr>
          <a:lstStyle/>
          <a:p>
            <a:pPr algn="ctr"/>
            <a:r>
              <a:rPr lang="en-US" dirty="0" smtClean="0">
                <a:latin typeface="Lato" panose="020B0604020202020204" charset="0"/>
              </a:rPr>
              <a:t>Mayfly Larva and Adult</a:t>
            </a:r>
            <a:endParaRPr lang="en-US" dirty="0">
              <a:latin typeface="Lato" panose="020B0604020202020204" charset="0"/>
            </a:endParaRP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09737" y="2183951"/>
            <a:ext cx="1947864" cy="1251503"/>
          </a:xfrm>
          <a:prstGeom prst="rect">
            <a:avLst/>
          </a:prstGeom>
        </p:spPr>
      </p:pic>
    </p:spTree>
    <p:extLst>
      <p:ext uri="{BB962C8B-B14F-4D97-AF65-F5344CB8AC3E}">
        <p14:creationId xmlns:p14="http://schemas.microsoft.com/office/powerpoint/2010/main" val="3467238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4"/>
          <p:cNvSpPr txBox="1">
            <a:spLocks noGrp="1"/>
          </p:cNvSpPr>
          <p:nvPr>
            <p:ph type="title"/>
          </p:nvPr>
        </p:nvSpPr>
        <p:spPr>
          <a:xfrm>
            <a:off x="236560" y="572650"/>
            <a:ext cx="37290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4f</a:t>
            </a:r>
            <a:endParaRPr dirty="0"/>
          </a:p>
        </p:txBody>
      </p:sp>
      <p:sp>
        <p:nvSpPr>
          <p:cNvPr id="185" name="Google Shape;185;p34"/>
          <p:cNvSpPr txBox="1">
            <a:spLocks noGrp="1"/>
          </p:cNvSpPr>
          <p:nvPr>
            <p:ph type="body" idx="1"/>
          </p:nvPr>
        </p:nvSpPr>
        <p:spPr>
          <a:xfrm>
            <a:off x="72363" y="1230163"/>
            <a:ext cx="4729882" cy="2947131"/>
          </a:xfrm>
          <a:prstGeom prst="rect">
            <a:avLst/>
          </a:prstGeom>
        </p:spPr>
        <p:txBody>
          <a:bodyPr spcFirstLastPara="1" wrap="square" lIns="91425" tIns="91425" rIns="91425" bIns="91425" anchor="t" anchorCtr="0">
            <a:noAutofit/>
          </a:bodyPr>
          <a:lstStyle/>
          <a:p>
            <a:pPr>
              <a:buFont typeface="+mj-lt"/>
              <a:buAutoNum type="arabicPeriod" startAt="4"/>
            </a:pPr>
            <a:r>
              <a:rPr lang="en-US" dirty="0"/>
              <a:t>Do all the requirements in FIVE of the following fields: </a:t>
            </a:r>
          </a:p>
          <a:p>
            <a:pPr marL="939800" lvl="1" indent="-342900">
              <a:spcBef>
                <a:spcPts val="0"/>
              </a:spcBef>
              <a:buFont typeface="+mj-lt"/>
              <a:buAutoNum type="alphaLcPeriod" startAt="6"/>
            </a:pPr>
            <a:r>
              <a:rPr lang="en-US" dirty="0"/>
              <a:t>MOLLUSKS AND CRUSTACEANS</a:t>
            </a:r>
          </a:p>
          <a:p>
            <a:pPr marL="1295400" lvl="2" indent="-228600">
              <a:spcBef>
                <a:spcPts val="0"/>
              </a:spcBef>
              <a:buFont typeface="+mj-lt"/>
              <a:buAutoNum type="arabicPeriod"/>
            </a:pPr>
            <a:r>
              <a:rPr lang="en-US" dirty="0"/>
              <a:t>Identify five species of mollusks and crustaceans. </a:t>
            </a:r>
          </a:p>
          <a:p>
            <a:pPr marL="1295400" lvl="2" indent="-228600">
              <a:spcBef>
                <a:spcPts val="0"/>
              </a:spcBef>
              <a:buFont typeface="+mj-lt"/>
              <a:buAutoNum type="arabicPeriod"/>
            </a:pPr>
            <a:r>
              <a:rPr lang="en-US" dirty="0"/>
              <a:t>Collect, mount, and label six shells. </a:t>
            </a:r>
          </a:p>
        </p:txBody>
      </p:sp>
      <p:sp>
        <p:nvSpPr>
          <p:cNvPr id="187" name="Google Shape;187;p34"/>
          <p:cNvSpPr/>
          <p:nvPr/>
        </p:nvSpPr>
        <p:spPr>
          <a:xfrm>
            <a:off x="-6300" y="4542025"/>
            <a:ext cx="5752200" cy="379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3632" y="0"/>
            <a:ext cx="3429000" cy="5143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8066" y="394900"/>
            <a:ext cx="914400" cy="933450"/>
          </a:xfrm>
          <a:prstGeom prst="rect">
            <a:avLst/>
          </a:prstGeom>
        </p:spPr>
      </p:pic>
    </p:spTree>
    <p:extLst>
      <p:ext uri="{BB962C8B-B14F-4D97-AF65-F5344CB8AC3E}">
        <p14:creationId xmlns:p14="http://schemas.microsoft.com/office/powerpoint/2010/main" val="25498638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4"/>
          <p:cNvSpPr txBox="1">
            <a:spLocks noGrp="1"/>
          </p:cNvSpPr>
          <p:nvPr>
            <p:ph type="title"/>
          </p:nvPr>
        </p:nvSpPr>
        <p:spPr>
          <a:xfrm>
            <a:off x="236560" y="572650"/>
            <a:ext cx="37290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4g</a:t>
            </a:r>
            <a:endParaRPr dirty="0"/>
          </a:p>
        </p:txBody>
      </p:sp>
      <p:sp>
        <p:nvSpPr>
          <p:cNvPr id="185" name="Google Shape;185;p34"/>
          <p:cNvSpPr txBox="1">
            <a:spLocks noGrp="1"/>
          </p:cNvSpPr>
          <p:nvPr>
            <p:ph type="body" idx="1"/>
          </p:nvPr>
        </p:nvSpPr>
        <p:spPr>
          <a:xfrm>
            <a:off x="72363" y="1230163"/>
            <a:ext cx="4729882" cy="2947131"/>
          </a:xfrm>
          <a:prstGeom prst="rect">
            <a:avLst/>
          </a:prstGeom>
        </p:spPr>
        <p:txBody>
          <a:bodyPr spcFirstLastPara="1" wrap="square" lIns="91425" tIns="91425" rIns="91425" bIns="91425" anchor="t" anchorCtr="0">
            <a:noAutofit/>
          </a:bodyPr>
          <a:lstStyle/>
          <a:p>
            <a:pPr>
              <a:buFont typeface="+mj-lt"/>
              <a:buAutoNum type="arabicPeriod" startAt="4"/>
            </a:pPr>
            <a:r>
              <a:rPr lang="en-US" dirty="0"/>
              <a:t>Do all the requirements in FIVE of the following fields: </a:t>
            </a:r>
          </a:p>
          <a:p>
            <a:pPr lvl="1">
              <a:spcBef>
                <a:spcPts val="0"/>
              </a:spcBef>
              <a:buFont typeface="+mj-lt"/>
              <a:buAutoNum type="alphaLcPeriod" startAt="7"/>
            </a:pPr>
            <a:r>
              <a:rPr lang="en-US" dirty="0"/>
              <a:t>PLANTS</a:t>
            </a:r>
          </a:p>
          <a:p>
            <a:pPr marL="1295400" lvl="2" indent="-228600">
              <a:spcBef>
                <a:spcPts val="0"/>
              </a:spcBef>
              <a:buFont typeface="+mj-lt"/>
              <a:buAutoNum type="arabicPeriod"/>
            </a:pPr>
            <a:r>
              <a:rPr lang="en-US" dirty="0"/>
              <a:t>In the field, identify 15 species of wild plants. </a:t>
            </a:r>
          </a:p>
          <a:p>
            <a:pPr marL="1295400" lvl="2" indent="-228600">
              <a:spcBef>
                <a:spcPts val="0"/>
              </a:spcBef>
              <a:buFont typeface="+mj-lt"/>
              <a:buAutoNum type="arabicPeriod"/>
            </a:pPr>
            <a:r>
              <a:rPr lang="en-US" dirty="0"/>
              <a:t>Collect and label seeds of six plants; </a:t>
            </a:r>
            <a:br>
              <a:rPr lang="en-US" dirty="0"/>
            </a:br>
            <a:r>
              <a:rPr lang="en-US" dirty="0"/>
              <a:t>OR the leaves of 12 plants.</a:t>
            </a:r>
          </a:p>
        </p:txBody>
      </p:sp>
      <p:sp>
        <p:nvSpPr>
          <p:cNvPr id="187" name="Google Shape;187;p34"/>
          <p:cNvSpPr/>
          <p:nvPr/>
        </p:nvSpPr>
        <p:spPr>
          <a:xfrm>
            <a:off x="-6300" y="4542025"/>
            <a:ext cx="5752200" cy="379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9783" y="0"/>
            <a:ext cx="3439716" cy="5143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8066" y="394900"/>
            <a:ext cx="914400" cy="933450"/>
          </a:xfrm>
          <a:prstGeom prst="rect">
            <a:avLst/>
          </a:prstGeom>
        </p:spPr>
      </p:pic>
    </p:spTree>
    <p:extLst>
      <p:ext uri="{BB962C8B-B14F-4D97-AF65-F5344CB8AC3E}">
        <p14:creationId xmlns:p14="http://schemas.microsoft.com/office/powerpoint/2010/main" val="24838354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4"/>
          <p:cNvSpPr txBox="1">
            <a:spLocks noGrp="1"/>
          </p:cNvSpPr>
          <p:nvPr>
            <p:ph type="title"/>
          </p:nvPr>
        </p:nvSpPr>
        <p:spPr>
          <a:xfrm>
            <a:off x="236560" y="572650"/>
            <a:ext cx="37290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4h</a:t>
            </a:r>
            <a:endParaRPr dirty="0"/>
          </a:p>
        </p:txBody>
      </p:sp>
      <p:sp>
        <p:nvSpPr>
          <p:cNvPr id="185" name="Google Shape;185;p34"/>
          <p:cNvSpPr txBox="1">
            <a:spLocks noGrp="1"/>
          </p:cNvSpPr>
          <p:nvPr>
            <p:ph type="body" idx="1"/>
          </p:nvPr>
        </p:nvSpPr>
        <p:spPr>
          <a:xfrm>
            <a:off x="72363" y="1230163"/>
            <a:ext cx="4729882" cy="2947131"/>
          </a:xfrm>
          <a:prstGeom prst="rect">
            <a:avLst/>
          </a:prstGeom>
        </p:spPr>
        <p:txBody>
          <a:bodyPr spcFirstLastPara="1" wrap="square" lIns="91425" tIns="91425" rIns="91425" bIns="91425" anchor="t" anchorCtr="0">
            <a:noAutofit/>
          </a:bodyPr>
          <a:lstStyle/>
          <a:p>
            <a:pPr>
              <a:buFont typeface="+mj-lt"/>
              <a:buAutoNum type="arabicPeriod" startAt="4"/>
            </a:pPr>
            <a:r>
              <a:rPr lang="en-US" dirty="0"/>
              <a:t>Do all the requirements in FIVE of the following fields: </a:t>
            </a:r>
          </a:p>
          <a:p>
            <a:pPr marL="939800" lvl="1" indent="-342900">
              <a:spcBef>
                <a:spcPts val="0"/>
              </a:spcBef>
              <a:buFont typeface="+mj-lt"/>
              <a:buAutoNum type="alphaLcPeriod" startAt="8"/>
            </a:pPr>
            <a:r>
              <a:rPr lang="en-US" dirty="0"/>
              <a:t>SOILS AND ROCKS</a:t>
            </a:r>
          </a:p>
          <a:p>
            <a:pPr marL="1295400" lvl="2" indent="-228600">
              <a:spcBef>
                <a:spcPts val="0"/>
              </a:spcBef>
              <a:buFont typeface="+mj-lt"/>
              <a:buAutoNum type="arabicPeriod"/>
            </a:pPr>
            <a:r>
              <a:rPr lang="en-US" dirty="0"/>
              <a:t>Collect and identify soils found in different layers of a soil profile. </a:t>
            </a:r>
          </a:p>
          <a:p>
            <a:pPr marL="1295400" lvl="2" indent="-228600">
              <a:spcBef>
                <a:spcPts val="0"/>
              </a:spcBef>
              <a:buFont typeface="+mj-lt"/>
              <a:buAutoNum type="arabicPeriod"/>
            </a:pPr>
            <a:r>
              <a:rPr lang="en-US" dirty="0"/>
              <a:t>Collect and identify five different types of rocks from your area</a:t>
            </a:r>
            <a:r>
              <a:rPr lang="en-US" dirty="0" smtClean="0"/>
              <a:t>.</a:t>
            </a:r>
            <a:endParaRPr lang="en-US" dirty="0"/>
          </a:p>
        </p:txBody>
      </p:sp>
      <p:sp>
        <p:nvSpPr>
          <p:cNvPr id="187" name="Google Shape;187;p34"/>
          <p:cNvSpPr/>
          <p:nvPr/>
        </p:nvSpPr>
        <p:spPr>
          <a:xfrm>
            <a:off x="-6300" y="4542025"/>
            <a:ext cx="5752200" cy="379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550" r="2737"/>
          <a:stretch/>
        </p:blipFill>
        <p:spPr>
          <a:xfrm>
            <a:off x="4874606" y="0"/>
            <a:ext cx="3440513" cy="5143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8066" y="394900"/>
            <a:ext cx="914400" cy="933450"/>
          </a:xfrm>
          <a:prstGeom prst="rect">
            <a:avLst/>
          </a:prstGeom>
        </p:spPr>
      </p:pic>
    </p:spTree>
    <p:extLst>
      <p:ext uri="{BB962C8B-B14F-4D97-AF65-F5344CB8AC3E}">
        <p14:creationId xmlns:p14="http://schemas.microsoft.com/office/powerpoint/2010/main" val="12529670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795725" y="572650"/>
            <a:ext cx="55731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4h</a:t>
            </a:r>
            <a:endParaRPr dirty="0"/>
          </a:p>
        </p:txBody>
      </p:sp>
      <p:sp>
        <p:nvSpPr>
          <p:cNvPr id="138" name="Google Shape;138;p29"/>
          <p:cNvSpPr txBox="1">
            <a:spLocks noGrp="1"/>
          </p:cNvSpPr>
          <p:nvPr>
            <p:ph type="body" idx="1"/>
          </p:nvPr>
        </p:nvSpPr>
        <p:spPr>
          <a:xfrm>
            <a:off x="795725" y="1387450"/>
            <a:ext cx="6906300" cy="2971800"/>
          </a:xfrm>
          <a:prstGeom prst="rect">
            <a:avLst/>
          </a:prstGeom>
        </p:spPr>
        <p:txBody>
          <a:bodyPr spcFirstLastPara="1" wrap="square" lIns="91425" tIns="91425" rIns="91425" bIns="91425" anchor="t" anchorCtr="0">
            <a:noAutofit/>
          </a:bodyPr>
          <a:lstStyle/>
          <a:p>
            <a:pPr marL="152400" indent="0">
              <a:buNone/>
            </a:pPr>
            <a:r>
              <a:rPr lang="en-US" sz="2400" dirty="0" smtClean="0"/>
              <a:t>Soil Profile</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6260" y="1540922"/>
            <a:ext cx="4329252" cy="2664855"/>
          </a:xfrm>
          <a:prstGeom prst="rect">
            <a:avLst/>
          </a:prstGeom>
        </p:spPr>
      </p:pic>
    </p:spTree>
    <p:extLst>
      <p:ext uri="{BB962C8B-B14F-4D97-AF65-F5344CB8AC3E}">
        <p14:creationId xmlns:p14="http://schemas.microsoft.com/office/powerpoint/2010/main" val="8501564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795725" y="105925"/>
            <a:ext cx="55731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Nature Merit Badge Requirements</a:t>
            </a:r>
            <a:endParaRPr dirty="0"/>
          </a:p>
        </p:txBody>
      </p:sp>
      <p:sp>
        <p:nvSpPr>
          <p:cNvPr id="138" name="Google Shape;138;p29"/>
          <p:cNvSpPr txBox="1">
            <a:spLocks noGrp="1"/>
          </p:cNvSpPr>
          <p:nvPr>
            <p:ph type="body" idx="1"/>
          </p:nvPr>
        </p:nvSpPr>
        <p:spPr>
          <a:xfrm>
            <a:off x="795725" y="861626"/>
            <a:ext cx="6906300" cy="4349766"/>
          </a:xfrm>
          <a:prstGeom prst="rect">
            <a:avLst/>
          </a:prstGeom>
        </p:spPr>
        <p:txBody>
          <a:bodyPr spcFirstLastPara="1" wrap="square" lIns="91425" tIns="91425" rIns="91425" bIns="91425" anchor="t" anchorCtr="0">
            <a:noAutofit/>
          </a:bodyPr>
          <a:lstStyle/>
          <a:p>
            <a:pPr>
              <a:buSzPct val="100000"/>
              <a:buFont typeface="+mj-lt"/>
              <a:buAutoNum type="arabicPeriod" startAt="4"/>
            </a:pPr>
            <a:r>
              <a:rPr lang="en-US" sz="1600" dirty="0" smtClean="0"/>
              <a:t>Do </a:t>
            </a:r>
            <a:r>
              <a:rPr lang="en-US" sz="1600" dirty="0"/>
              <a:t>all the requirements in FIVE of the following fields: </a:t>
            </a:r>
          </a:p>
          <a:p>
            <a:pPr lvl="1">
              <a:buSzPct val="100000"/>
              <a:buFont typeface="+mj-lt"/>
              <a:buAutoNum type="alphaLcPeriod" startAt="4"/>
            </a:pPr>
            <a:r>
              <a:rPr lang="en-US" sz="1600" dirty="0" smtClean="0"/>
              <a:t>INSECTS </a:t>
            </a:r>
            <a:r>
              <a:rPr lang="en-US" sz="1600" dirty="0"/>
              <a:t>and SPIDERS</a:t>
            </a:r>
          </a:p>
          <a:p>
            <a:pPr marL="1295400" lvl="2" indent="-228600">
              <a:buSzPct val="100000"/>
              <a:buFont typeface="+mj-lt"/>
              <a:buAutoNum type="arabicPeriod"/>
            </a:pPr>
            <a:r>
              <a:rPr lang="en-US" sz="1600" dirty="0"/>
              <a:t>Collect and identify either in the field or through photographs 10 species of insects or spiders. Photos may be taken with </a:t>
            </a:r>
            <a:r>
              <a:rPr lang="en-US" sz="1600" dirty="0" smtClean="0"/>
              <a:t>your own </a:t>
            </a:r>
            <a:r>
              <a:rPr lang="en-US" sz="1600" dirty="0"/>
              <a:t>equipment or gathered from other sources</a:t>
            </a:r>
            <a:r>
              <a:rPr lang="en-US" sz="1600" dirty="0" smtClean="0"/>
              <a:t>.</a:t>
            </a:r>
          </a:p>
          <a:p>
            <a:pPr marL="1295400" lvl="2" indent="-228600">
              <a:buSzPct val="100000"/>
              <a:buFont typeface="+mj-lt"/>
              <a:buAutoNum type="arabicPeriod"/>
            </a:pPr>
            <a:r>
              <a:rPr lang="en-US" sz="1600" dirty="0" smtClean="0"/>
              <a:t>Hatch </a:t>
            </a:r>
            <a:r>
              <a:rPr lang="en-US" sz="1600" dirty="0"/>
              <a:t>an insect from the pupa or cocoon; </a:t>
            </a:r>
            <a:br>
              <a:rPr lang="en-US" sz="1600" dirty="0"/>
            </a:br>
            <a:r>
              <a:rPr lang="en-US" sz="1600" dirty="0"/>
              <a:t>OR hatch adults from nymphs; </a:t>
            </a:r>
            <a:br>
              <a:rPr lang="en-US" sz="1600" dirty="0"/>
            </a:br>
            <a:r>
              <a:rPr lang="en-US" sz="1600" dirty="0"/>
              <a:t>OR keep larvae until they form pupae or cocoons; </a:t>
            </a:r>
            <a:br>
              <a:rPr lang="en-US" sz="1600" dirty="0"/>
            </a:br>
            <a:r>
              <a:rPr lang="en-US" sz="1600" dirty="0"/>
              <a:t>OR keep a colony of ants or bees through one season.</a:t>
            </a:r>
          </a:p>
          <a:p>
            <a:pPr lvl="1">
              <a:buSzPct val="100000"/>
              <a:buFont typeface="+mj-lt"/>
              <a:buAutoNum type="alphaLcPeriod" startAt="4"/>
            </a:pPr>
            <a:r>
              <a:rPr lang="en-US" sz="1600" dirty="0">
                <a:solidFill>
                  <a:srgbClr val="1B0E01"/>
                </a:solidFill>
              </a:rPr>
              <a:t>FISH</a:t>
            </a:r>
          </a:p>
          <a:p>
            <a:pPr marL="1295400" lvl="2" indent="-228600">
              <a:buSzPct val="100000"/>
              <a:buFont typeface="+mj-lt"/>
              <a:buAutoNum type="arabicPeriod"/>
            </a:pPr>
            <a:r>
              <a:rPr lang="en-US" sz="1600" dirty="0">
                <a:solidFill>
                  <a:srgbClr val="1B0E01"/>
                </a:solidFill>
              </a:rPr>
              <a:t>Identify two species of fish native to your area. </a:t>
            </a:r>
          </a:p>
          <a:p>
            <a:pPr marL="1295400" lvl="2" indent="-228600">
              <a:buSzPct val="100000"/>
              <a:buFont typeface="+mj-lt"/>
              <a:buAutoNum type="arabicPeriod"/>
            </a:pPr>
            <a:r>
              <a:rPr lang="en-US" sz="1600" dirty="0">
                <a:solidFill>
                  <a:srgbClr val="1B0E01"/>
                </a:solidFill>
              </a:rPr>
              <a:t>Collect four kinds of animal food eaten by fish in the wild.</a:t>
            </a:r>
          </a:p>
          <a:p>
            <a:pPr lvl="1">
              <a:buSzPct val="100000"/>
              <a:buFont typeface="+mj-lt"/>
              <a:buAutoNum type="alphaLcPeriod" startAt="4"/>
            </a:pPr>
            <a:r>
              <a:rPr lang="en-US" sz="1600" dirty="0">
                <a:solidFill>
                  <a:srgbClr val="1B0E01"/>
                </a:solidFill>
              </a:rPr>
              <a:t>MOLLUSKS AND CRUSTACEANS</a:t>
            </a:r>
          </a:p>
          <a:p>
            <a:pPr marL="1295400" lvl="2" indent="-228600">
              <a:buSzPct val="100000"/>
              <a:buFont typeface="+mj-lt"/>
              <a:buAutoNum type="arabicPeriod"/>
            </a:pPr>
            <a:r>
              <a:rPr lang="en-US" sz="1600" dirty="0">
                <a:solidFill>
                  <a:srgbClr val="1B0E01"/>
                </a:solidFill>
              </a:rPr>
              <a:t>Identify five species of mollusks and crustaceans. </a:t>
            </a:r>
          </a:p>
          <a:p>
            <a:pPr marL="1295400" lvl="2" indent="-228600">
              <a:buSzPct val="100000"/>
              <a:buFont typeface="+mj-lt"/>
              <a:buAutoNum type="arabicPeriod"/>
            </a:pPr>
            <a:r>
              <a:rPr lang="en-US" sz="1600" dirty="0">
                <a:solidFill>
                  <a:srgbClr val="1B0E01"/>
                </a:solidFill>
              </a:rPr>
              <a:t>Collect, mount, and label six shells.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3311" y="36602"/>
            <a:ext cx="748876" cy="764478"/>
          </a:xfrm>
          <a:prstGeom prst="rect">
            <a:avLst/>
          </a:prstGeom>
        </p:spPr>
      </p:pic>
    </p:spTree>
    <p:extLst>
      <p:ext uri="{BB962C8B-B14F-4D97-AF65-F5344CB8AC3E}">
        <p14:creationId xmlns:p14="http://schemas.microsoft.com/office/powerpoint/2010/main" val="34883667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4"/>
          <p:cNvSpPr txBox="1">
            <a:spLocks noGrp="1"/>
          </p:cNvSpPr>
          <p:nvPr>
            <p:ph type="title"/>
          </p:nvPr>
        </p:nvSpPr>
        <p:spPr>
          <a:xfrm>
            <a:off x="795725" y="572650"/>
            <a:ext cx="37290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5</a:t>
            </a:r>
            <a:endParaRPr dirty="0"/>
          </a:p>
        </p:txBody>
      </p:sp>
      <p:sp>
        <p:nvSpPr>
          <p:cNvPr id="185" name="Google Shape;185;p34"/>
          <p:cNvSpPr txBox="1">
            <a:spLocks noGrp="1"/>
          </p:cNvSpPr>
          <p:nvPr>
            <p:ph type="body" idx="1"/>
          </p:nvPr>
        </p:nvSpPr>
        <p:spPr>
          <a:xfrm>
            <a:off x="632518" y="1271909"/>
            <a:ext cx="4351994" cy="2915079"/>
          </a:xfrm>
          <a:prstGeom prst="rect">
            <a:avLst/>
          </a:prstGeom>
        </p:spPr>
        <p:txBody>
          <a:bodyPr spcFirstLastPara="1" wrap="square" lIns="91425" tIns="91425" rIns="91425" bIns="91425" anchor="t" anchorCtr="0">
            <a:noAutofit/>
          </a:bodyPr>
          <a:lstStyle/>
          <a:p>
            <a:pPr marL="152400" indent="0">
              <a:buSzPct val="100000"/>
              <a:buNone/>
            </a:pPr>
            <a:r>
              <a:rPr lang="en-US" sz="2000" dirty="0">
                <a:solidFill>
                  <a:srgbClr val="1B0E01"/>
                </a:solidFill>
              </a:rPr>
              <a:t>Discuss the importance of the Leave No Trace Seven Principles and the Outdoor Code and how they relate to nature. Explain how you have followed the Leave No Trace Seven Principles and the Outdoor Code while in natural areas during field observation, specimen collection, and identification. </a:t>
            </a:r>
          </a:p>
        </p:txBody>
      </p:sp>
      <p:sp>
        <p:nvSpPr>
          <p:cNvPr id="187" name="Google Shape;187;p34"/>
          <p:cNvSpPr/>
          <p:nvPr/>
        </p:nvSpPr>
        <p:spPr>
          <a:xfrm>
            <a:off x="-6300" y="4542025"/>
            <a:ext cx="5752200" cy="379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066" y="394900"/>
            <a:ext cx="914400" cy="9334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5758" y="295633"/>
            <a:ext cx="4021985" cy="4021985"/>
          </a:xfrm>
          <a:prstGeom prst="rect">
            <a:avLst/>
          </a:prstGeom>
        </p:spPr>
      </p:pic>
    </p:spTree>
    <p:extLst>
      <p:ext uri="{BB962C8B-B14F-4D97-AF65-F5344CB8AC3E}">
        <p14:creationId xmlns:p14="http://schemas.microsoft.com/office/powerpoint/2010/main" val="12621408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 of Leave No Trace</a:t>
            </a:r>
            <a:endParaRPr lang="en-US" dirty="0"/>
          </a:p>
        </p:txBody>
      </p:sp>
      <p:sp>
        <p:nvSpPr>
          <p:cNvPr id="3" name="Text Placeholder 2"/>
          <p:cNvSpPr>
            <a:spLocks noGrp="1"/>
          </p:cNvSpPr>
          <p:nvPr>
            <p:ph type="body" idx="1"/>
          </p:nvPr>
        </p:nvSpPr>
        <p:spPr>
          <a:xfrm>
            <a:off x="795724" y="1098596"/>
            <a:ext cx="7558865" cy="3854952"/>
          </a:xfrm>
        </p:spPr>
        <p:txBody>
          <a:bodyPr/>
          <a:lstStyle/>
          <a:p>
            <a:pPr marL="152400" indent="0">
              <a:buNone/>
            </a:pPr>
            <a:r>
              <a:rPr lang="en-US" sz="1600" dirty="0" smtClean="0"/>
              <a:t>Do </a:t>
            </a:r>
            <a:r>
              <a:rPr lang="en-US" sz="1600" dirty="0"/>
              <a:t>your part to keep nature natural by </a:t>
            </a:r>
            <a:r>
              <a:rPr lang="en-US" sz="1600" dirty="0" smtClean="0"/>
              <a:t>following these </a:t>
            </a:r>
            <a:r>
              <a:rPr lang="en-US" sz="1600" dirty="0"/>
              <a:t>principles.</a:t>
            </a:r>
          </a:p>
          <a:p>
            <a:pPr marL="381000" indent="-228600">
              <a:buFont typeface="+mj-lt"/>
              <a:buAutoNum type="arabicPeriod"/>
            </a:pPr>
            <a:r>
              <a:rPr lang="en-US" sz="1600" b="1" dirty="0" smtClean="0"/>
              <a:t>Plan </a:t>
            </a:r>
            <a:r>
              <a:rPr lang="en-US" sz="1600" b="1" dirty="0"/>
              <a:t>ahead and prepare. </a:t>
            </a:r>
            <a:r>
              <a:rPr lang="en-US" sz="1600" dirty="0"/>
              <a:t>Proper </a:t>
            </a:r>
            <a:r>
              <a:rPr lang="en-US" sz="1600" dirty="0" smtClean="0"/>
              <a:t>planning and </a:t>
            </a:r>
            <a:r>
              <a:rPr lang="en-US" sz="1600" dirty="0"/>
              <a:t>preparation increases safety, reduces </a:t>
            </a:r>
            <a:r>
              <a:rPr lang="en-US" sz="1600" dirty="0" smtClean="0"/>
              <a:t>the impact </a:t>
            </a:r>
            <a:r>
              <a:rPr lang="en-US" sz="1600" dirty="0"/>
              <a:t>of your visit on the environment, </a:t>
            </a:r>
            <a:r>
              <a:rPr lang="en-US" sz="1600" dirty="0" smtClean="0"/>
              <a:t>and helps </a:t>
            </a:r>
            <a:r>
              <a:rPr lang="en-US" sz="1600" dirty="0"/>
              <a:t>make your outdoor experience more enjoyable.</a:t>
            </a:r>
          </a:p>
          <a:p>
            <a:pPr marL="381000" indent="-228600">
              <a:buFont typeface="+mj-lt"/>
              <a:buAutoNum type="arabicPeriod"/>
            </a:pPr>
            <a:r>
              <a:rPr lang="en-US" sz="1600" b="1" dirty="0" smtClean="0"/>
              <a:t>Travel </a:t>
            </a:r>
            <a:r>
              <a:rPr lang="en-US" sz="1600" b="1" dirty="0"/>
              <a:t>and camp on durable surfaces. </a:t>
            </a:r>
            <a:r>
              <a:rPr lang="en-US" sz="1600" dirty="0"/>
              <a:t>Natural </a:t>
            </a:r>
            <a:r>
              <a:rPr lang="en-US" sz="1600" dirty="0" smtClean="0"/>
              <a:t>environments are </a:t>
            </a:r>
            <a:r>
              <a:rPr lang="en-US" sz="1600" dirty="0"/>
              <a:t>easily damaged by foot traffic. Use existing trails or </a:t>
            </a:r>
            <a:r>
              <a:rPr lang="en-US" sz="1600" dirty="0" smtClean="0"/>
              <a:t>travel on </a:t>
            </a:r>
            <a:r>
              <a:rPr lang="en-US" sz="1600" dirty="0"/>
              <a:t>durable surfaces such as rock, gravel, sand, </a:t>
            </a:r>
            <a:r>
              <a:rPr lang="en-US" sz="1600" dirty="0" smtClean="0"/>
              <a:t>compacted soil</a:t>
            </a:r>
            <a:r>
              <a:rPr lang="en-US" sz="1600" dirty="0"/>
              <a:t>, dry grasses, or snow. Large groups should spread out </a:t>
            </a:r>
            <a:r>
              <a:rPr lang="en-US" sz="1600" dirty="0" smtClean="0"/>
              <a:t>to avoid </a:t>
            </a:r>
            <a:r>
              <a:rPr lang="en-US" sz="1600" dirty="0"/>
              <a:t>creating new trails. Keep campsites small.</a:t>
            </a:r>
          </a:p>
          <a:p>
            <a:pPr marL="381000" indent="-228600">
              <a:buFont typeface="+mj-lt"/>
              <a:buAutoNum type="arabicPeriod"/>
            </a:pPr>
            <a:r>
              <a:rPr lang="en-US" sz="1600" b="1" dirty="0" smtClean="0"/>
              <a:t>Dispose </a:t>
            </a:r>
            <a:r>
              <a:rPr lang="en-US" sz="1600" b="1" dirty="0"/>
              <a:t>of waste properly (pack it in, pack it out). </a:t>
            </a:r>
            <a:r>
              <a:rPr lang="en-US" sz="1600" dirty="0" smtClean="0"/>
              <a:t>Any material </a:t>
            </a:r>
            <a:r>
              <a:rPr lang="en-US" sz="1600" dirty="0"/>
              <a:t>people leave behind pollutes the environment </a:t>
            </a:r>
            <a:r>
              <a:rPr lang="en-US" sz="1600" dirty="0" smtClean="0"/>
              <a:t>and might </a:t>
            </a:r>
            <a:r>
              <a:rPr lang="en-US" sz="1600" dirty="0"/>
              <a:t>create a health hazard for wildlife or other </a:t>
            </a:r>
            <a:r>
              <a:rPr lang="en-US" sz="1600" dirty="0" smtClean="0"/>
              <a:t>visitors. Pack </a:t>
            </a:r>
            <a:r>
              <a:rPr lang="en-US" sz="1600" dirty="0"/>
              <a:t>out any trash and leftover food. Dispose of </a:t>
            </a:r>
            <a:r>
              <a:rPr lang="en-US" sz="1600" dirty="0" smtClean="0"/>
              <a:t>human waste </a:t>
            </a:r>
            <a:r>
              <a:rPr lang="en-US" sz="1600" dirty="0"/>
              <a:t>by digging catholes 6 to 8 inches deep and 200 </a:t>
            </a:r>
            <a:r>
              <a:rPr lang="en-US" sz="1600" dirty="0" smtClean="0"/>
              <a:t>feet away </a:t>
            </a:r>
            <a:r>
              <a:rPr lang="en-US" sz="1600" dirty="0"/>
              <a:t>from water, trails, and campsites</a:t>
            </a:r>
            <a:r>
              <a:rPr lang="en-US" sz="1600" dirty="0" smtClean="0"/>
              <a:t>.</a:t>
            </a:r>
            <a:endParaRPr lang="en-US" sz="16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0806" y="118411"/>
            <a:ext cx="1269636" cy="1269636"/>
          </a:xfrm>
          <a:prstGeom prst="rect">
            <a:avLst/>
          </a:prstGeom>
        </p:spPr>
      </p:pic>
    </p:spTree>
    <p:extLst>
      <p:ext uri="{BB962C8B-B14F-4D97-AF65-F5344CB8AC3E}">
        <p14:creationId xmlns:p14="http://schemas.microsoft.com/office/powerpoint/2010/main" val="2697658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Principles of Leave No Trace</a:t>
            </a:r>
            <a:endParaRPr lang="en-US" dirty="0"/>
          </a:p>
        </p:txBody>
      </p:sp>
      <p:sp>
        <p:nvSpPr>
          <p:cNvPr id="3" name="Text Placeholder 2"/>
          <p:cNvSpPr>
            <a:spLocks noGrp="1"/>
          </p:cNvSpPr>
          <p:nvPr>
            <p:ph type="body" idx="1"/>
          </p:nvPr>
        </p:nvSpPr>
        <p:spPr>
          <a:xfrm>
            <a:off x="795724" y="1098596"/>
            <a:ext cx="7558865" cy="3854952"/>
          </a:xfrm>
        </p:spPr>
        <p:txBody>
          <a:bodyPr/>
          <a:lstStyle/>
          <a:p>
            <a:pPr marL="152400" indent="0">
              <a:buNone/>
            </a:pPr>
            <a:r>
              <a:rPr lang="en-US" sz="1600" dirty="0" smtClean="0"/>
              <a:t>Do </a:t>
            </a:r>
            <a:r>
              <a:rPr lang="en-US" sz="1600" dirty="0"/>
              <a:t>your part to keep nature natural by </a:t>
            </a:r>
            <a:r>
              <a:rPr lang="en-US" sz="1600" dirty="0" smtClean="0"/>
              <a:t>following these </a:t>
            </a:r>
            <a:r>
              <a:rPr lang="en-US" sz="1600" dirty="0"/>
              <a:t>principles.</a:t>
            </a:r>
          </a:p>
          <a:p>
            <a:pPr marL="381000" indent="-228600">
              <a:buFont typeface="+mj-lt"/>
              <a:buAutoNum type="arabicPeriod" startAt="4"/>
            </a:pPr>
            <a:r>
              <a:rPr lang="en-US" sz="1600" b="1" dirty="0" smtClean="0"/>
              <a:t>Leave </a:t>
            </a:r>
            <a:r>
              <a:rPr lang="en-US" sz="1600" b="1" dirty="0"/>
              <a:t>what you find. </a:t>
            </a:r>
            <a:r>
              <a:rPr lang="en-US" sz="1600" dirty="0"/>
              <a:t>Observe the interesting things </a:t>
            </a:r>
            <a:r>
              <a:rPr lang="en-US" sz="1600" dirty="0" smtClean="0"/>
              <a:t>you find</a:t>
            </a:r>
            <a:r>
              <a:rPr lang="en-US" sz="1600" dirty="0"/>
              <a:t>, but do not disturb them. Use established campsites </a:t>
            </a:r>
            <a:r>
              <a:rPr lang="en-US" sz="1600" dirty="0" smtClean="0"/>
              <a:t>and do </a:t>
            </a:r>
            <a:r>
              <a:rPr lang="en-US" sz="1600" dirty="0"/>
              <a:t>not alter them in any way. Restore campsites to </a:t>
            </a:r>
            <a:r>
              <a:rPr lang="en-US" sz="1600" dirty="0" smtClean="0"/>
              <a:t>pristine condition </a:t>
            </a:r>
            <a:r>
              <a:rPr lang="en-US" sz="1600" dirty="0"/>
              <a:t>before you leave.</a:t>
            </a:r>
          </a:p>
          <a:p>
            <a:pPr marL="381000" indent="-228600">
              <a:buFont typeface="+mj-lt"/>
              <a:buAutoNum type="arabicPeriod" startAt="4"/>
            </a:pPr>
            <a:r>
              <a:rPr lang="en-US" sz="1600" b="1" dirty="0" smtClean="0"/>
              <a:t>Minimize </a:t>
            </a:r>
            <a:r>
              <a:rPr lang="en-US" sz="1600" b="1" dirty="0"/>
              <a:t>campfire impacts. </a:t>
            </a:r>
            <a:r>
              <a:rPr lang="en-US" sz="1600" dirty="0"/>
              <a:t>Use a lightweight stove </a:t>
            </a:r>
            <a:r>
              <a:rPr lang="en-US" sz="1600" dirty="0" smtClean="0"/>
              <a:t>when cooking </a:t>
            </a:r>
            <a:r>
              <a:rPr lang="en-US" sz="1600" dirty="0"/>
              <a:t>in the backcountry. If you need to build a fire, keep </a:t>
            </a:r>
            <a:r>
              <a:rPr lang="en-US" sz="1600" dirty="0" smtClean="0"/>
              <a:t>it small </a:t>
            </a:r>
            <a:r>
              <a:rPr lang="en-US" sz="1600" dirty="0"/>
              <a:t>and use only dead or downed wood. Never cut </a:t>
            </a:r>
            <a:r>
              <a:rPr lang="en-US" sz="1600" dirty="0" smtClean="0"/>
              <a:t>down limbs </a:t>
            </a:r>
            <a:r>
              <a:rPr lang="en-US" sz="1600" dirty="0"/>
              <a:t>or trees for firewood.</a:t>
            </a:r>
          </a:p>
          <a:p>
            <a:pPr marL="381000" indent="-228600">
              <a:buFont typeface="+mj-lt"/>
              <a:buAutoNum type="arabicPeriod" startAt="4"/>
            </a:pPr>
            <a:r>
              <a:rPr lang="en-US" sz="1600" b="1" dirty="0" smtClean="0"/>
              <a:t>Respect </a:t>
            </a:r>
            <a:r>
              <a:rPr lang="en-US" sz="1600" b="1" dirty="0"/>
              <a:t>wildlife. </a:t>
            </a:r>
            <a:r>
              <a:rPr lang="en-US" sz="1600" dirty="0"/>
              <a:t>Stay far enough away from animals </a:t>
            </a:r>
            <a:r>
              <a:rPr lang="en-US" sz="1600" dirty="0" smtClean="0"/>
              <a:t>that your </a:t>
            </a:r>
            <a:r>
              <a:rPr lang="en-US" sz="1600" dirty="0"/>
              <a:t>presence does not disturb their natural activity. </a:t>
            </a:r>
            <a:r>
              <a:rPr lang="en-US" sz="1600" dirty="0" smtClean="0"/>
              <a:t>Store food</a:t>
            </a:r>
            <a:r>
              <a:rPr lang="en-US" sz="1600" dirty="0"/>
              <a:t>, food scraps, and trash securely to prevent </a:t>
            </a:r>
            <a:r>
              <a:rPr lang="en-US" sz="1600" dirty="0" smtClean="0"/>
              <a:t>animals from </a:t>
            </a:r>
            <a:r>
              <a:rPr lang="en-US" sz="1600" dirty="0"/>
              <a:t>eating food that is not part of their natural diet. </a:t>
            </a:r>
            <a:r>
              <a:rPr lang="en-US" sz="1600" dirty="0" smtClean="0"/>
              <a:t>Never feed </a:t>
            </a:r>
            <a:r>
              <a:rPr lang="en-US" sz="1600" dirty="0"/>
              <a:t>wild animals.</a:t>
            </a:r>
          </a:p>
          <a:p>
            <a:pPr marL="381000" indent="-228600">
              <a:buFont typeface="+mj-lt"/>
              <a:buAutoNum type="arabicPeriod" startAt="4"/>
            </a:pPr>
            <a:r>
              <a:rPr lang="en-US" sz="1600" b="1" dirty="0" smtClean="0"/>
              <a:t>Be </a:t>
            </a:r>
            <a:r>
              <a:rPr lang="en-US" sz="1600" b="1" dirty="0"/>
              <a:t>considerate of other visitors. </a:t>
            </a:r>
            <a:r>
              <a:rPr lang="en-US" sz="1600" dirty="0"/>
              <a:t>Let everyone enjoy </a:t>
            </a:r>
            <a:r>
              <a:rPr lang="en-US" sz="1600" dirty="0" smtClean="0"/>
              <a:t>nature. Travel </a:t>
            </a:r>
            <a:r>
              <a:rPr lang="en-US" sz="1600" dirty="0"/>
              <a:t>and camp quietly and away from other people. </a:t>
            </a:r>
            <a:r>
              <a:rPr lang="en-US" sz="1600" dirty="0" smtClean="0"/>
              <a:t>Blend in </a:t>
            </a:r>
            <a:r>
              <a:rPr lang="en-US" sz="1600" dirty="0"/>
              <a:t>by wearing subdued colors. Leave pets and portable </a:t>
            </a:r>
            <a:r>
              <a:rPr lang="en-US" sz="1600" dirty="0" smtClean="0"/>
              <a:t>audio devices </a:t>
            </a:r>
            <a:r>
              <a:rPr lang="en-US" sz="1600" dirty="0"/>
              <a:t>at home.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0806" y="118411"/>
            <a:ext cx="1269636" cy="1269636"/>
          </a:xfrm>
          <a:prstGeom prst="rect">
            <a:avLst/>
          </a:prstGeom>
        </p:spPr>
      </p:pic>
    </p:spTree>
    <p:extLst>
      <p:ext uri="{BB962C8B-B14F-4D97-AF65-F5344CB8AC3E}">
        <p14:creationId xmlns:p14="http://schemas.microsoft.com/office/powerpoint/2010/main" val="21635359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4"/>
          <p:cNvSpPr txBox="1">
            <a:spLocks noGrp="1"/>
          </p:cNvSpPr>
          <p:nvPr>
            <p:ph type="title"/>
          </p:nvPr>
        </p:nvSpPr>
        <p:spPr>
          <a:xfrm>
            <a:off x="261258" y="572650"/>
            <a:ext cx="4263468"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6</a:t>
            </a:r>
            <a:endParaRPr dirty="0"/>
          </a:p>
        </p:txBody>
      </p:sp>
      <p:sp>
        <p:nvSpPr>
          <p:cNvPr id="185" name="Google Shape;185;p34"/>
          <p:cNvSpPr txBox="1">
            <a:spLocks noGrp="1"/>
          </p:cNvSpPr>
          <p:nvPr>
            <p:ph type="body" idx="1"/>
          </p:nvPr>
        </p:nvSpPr>
        <p:spPr>
          <a:xfrm>
            <a:off x="89377" y="1647690"/>
            <a:ext cx="5720157" cy="2894335"/>
          </a:xfrm>
          <a:prstGeom prst="rect">
            <a:avLst/>
          </a:prstGeom>
        </p:spPr>
        <p:txBody>
          <a:bodyPr spcFirstLastPara="1" wrap="square" lIns="91425" tIns="91425" rIns="91425" bIns="91425" anchor="t" anchorCtr="0">
            <a:noAutofit/>
          </a:bodyPr>
          <a:lstStyle/>
          <a:p>
            <a:pPr marL="152400" indent="0">
              <a:buSzPct val="100000"/>
              <a:buNone/>
            </a:pPr>
            <a:r>
              <a:rPr lang="en-US" sz="1600" dirty="0">
                <a:solidFill>
                  <a:srgbClr val="1B0E01"/>
                </a:solidFill>
              </a:rPr>
              <a:t>Do the following: </a:t>
            </a:r>
          </a:p>
          <a:p>
            <a:pPr marL="952500" lvl="1" indent="-342900">
              <a:spcBef>
                <a:spcPts val="0"/>
              </a:spcBef>
              <a:buSzPct val="100000"/>
              <a:buFont typeface="+mj-lt"/>
              <a:buAutoNum type="alphaLcPeriod"/>
            </a:pPr>
            <a:r>
              <a:rPr lang="en-US" sz="1600" dirty="0">
                <a:solidFill>
                  <a:srgbClr val="1B0E01"/>
                </a:solidFill>
              </a:rPr>
              <a:t>Explain what succession is to your counselor. </a:t>
            </a:r>
          </a:p>
          <a:p>
            <a:pPr marL="952500" lvl="1" indent="-342900">
              <a:spcBef>
                <a:spcPts val="0"/>
              </a:spcBef>
              <a:buSzPct val="100000"/>
              <a:buFont typeface="+mj-lt"/>
              <a:buAutoNum type="alphaLcPeriod"/>
            </a:pPr>
            <a:r>
              <a:rPr lang="en-US" sz="1600" dirty="0">
                <a:solidFill>
                  <a:srgbClr val="1B0E01"/>
                </a:solidFill>
              </a:rPr>
              <a:t>Visit a natural area (forest, grassland, meadow, water feature) and explain what stage of succession (both plant and animal) the area is in. Talk about what community/succession stages may have been there before and what community/succession stages may replace what you see now. Discuss what disturbances or changes have taken place in the past to create this landscape and what changes may occur in the future to change the landscape further. </a:t>
            </a:r>
          </a:p>
        </p:txBody>
      </p:sp>
      <p:sp>
        <p:nvSpPr>
          <p:cNvPr id="187" name="Google Shape;187;p34"/>
          <p:cNvSpPr/>
          <p:nvPr/>
        </p:nvSpPr>
        <p:spPr>
          <a:xfrm>
            <a:off x="-6300" y="4542025"/>
            <a:ext cx="5752200" cy="379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8514" y="394900"/>
            <a:ext cx="914400" cy="933450"/>
          </a:xfrm>
          <a:prstGeom prst="rect">
            <a:avLst/>
          </a:prstGeom>
        </p:spPr>
      </p:pic>
      <p:pic>
        <p:nvPicPr>
          <p:cNvPr id="3" name="Picture 2"/>
          <p:cNvPicPr>
            <a:picLocks noChangeAspect="1"/>
          </p:cNvPicPr>
          <p:nvPr/>
        </p:nvPicPr>
        <p:blipFill rotWithShape="1">
          <a:blip r:embed="rId4"/>
          <a:srcRect l="1559" t="1938" b="1537"/>
          <a:stretch/>
        </p:blipFill>
        <p:spPr>
          <a:xfrm>
            <a:off x="5905211" y="1950138"/>
            <a:ext cx="3108562" cy="2289437"/>
          </a:xfrm>
          <a:prstGeom prst="rect">
            <a:avLst/>
          </a:prstGeom>
        </p:spPr>
      </p:pic>
    </p:spTree>
    <p:extLst>
      <p:ext uri="{BB962C8B-B14F-4D97-AF65-F5344CB8AC3E}">
        <p14:creationId xmlns:p14="http://schemas.microsoft.com/office/powerpoint/2010/main" val="31053735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98140" y="3841792"/>
            <a:ext cx="7988970" cy="1301708"/>
          </a:xfrm>
        </p:spPr>
        <p:txBody>
          <a:bodyPr/>
          <a:lstStyle/>
          <a:p>
            <a:r>
              <a:rPr lang="en-US" sz="1600" dirty="0"/>
              <a:t>Ecological succession is the process by which the mix of species and habitat in an area changes over time. </a:t>
            </a:r>
            <a:endParaRPr lang="en-US" sz="1600" dirty="0" smtClean="0"/>
          </a:p>
          <a:p>
            <a:r>
              <a:rPr lang="en-US" sz="1600" dirty="0" smtClean="0"/>
              <a:t>Gradually</a:t>
            </a:r>
            <a:r>
              <a:rPr lang="en-US" sz="1600" dirty="0"/>
              <a:t>, these communities replace one another until a “climax community”—like a mature forest—is reached, or until a disturbance, like a fire, occurs.</a:t>
            </a:r>
          </a:p>
          <a:p>
            <a:endParaRPr lang="en-US" sz="16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4540"/>
          <a:stretch/>
        </p:blipFill>
        <p:spPr>
          <a:xfrm>
            <a:off x="1450663" y="811272"/>
            <a:ext cx="6306314" cy="3030520"/>
          </a:xfrm>
          <a:prstGeom prst="rect">
            <a:avLst/>
          </a:prstGeom>
        </p:spPr>
      </p:pic>
      <p:sp>
        <p:nvSpPr>
          <p:cNvPr id="2" name="Title 1"/>
          <p:cNvSpPr>
            <a:spLocks noGrp="1"/>
          </p:cNvSpPr>
          <p:nvPr>
            <p:ph type="title"/>
          </p:nvPr>
        </p:nvSpPr>
        <p:spPr>
          <a:xfrm>
            <a:off x="685722" y="105137"/>
            <a:ext cx="2167480" cy="755700"/>
          </a:xfrm>
        </p:spPr>
        <p:txBody>
          <a:bodyPr/>
          <a:lstStyle/>
          <a:p>
            <a:r>
              <a:rPr lang="en-US" dirty="0" smtClean="0"/>
              <a:t>Succession</a:t>
            </a:r>
            <a:endParaRPr lang="en-US" dirty="0"/>
          </a:p>
        </p:txBody>
      </p:sp>
    </p:spTree>
    <p:extLst>
      <p:ext uri="{BB962C8B-B14F-4D97-AF65-F5344CB8AC3E}">
        <p14:creationId xmlns:p14="http://schemas.microsoft.com/office/powerpoint/2010/main" val="18053116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68" y="579525"/>
            <a:ext cx="5573100" cy="755700"/>
          </a:xfrm>
        </p:spPr>
        <p:txBody>
          <a:bodyPr/>
          <a:lstStyle/>
          <a:p>
            <a:r>
              <a:rPr lang="en-US" dirty="0" smtClean="0"/>
              <a:t>How does succession occur?</a:t>
            </a:r>
            <a:endParaRPr lang="en-US" dirty="0"/>
          </a:p>
        </p:txBody>
      </p:sp>
      <p:sp>
        <p:nvSpPr>
          <p:cNvPr id="3" name="Text Placeholder 2"/>
          <p:cNvSpPr>
            <a:spLocks noGrp="1"/>
          </p:cNvSpPr>
          <p:nvPr>
            <p:ph type="body" idx="1"/>
          </p:nvPr>
        </p:nvSpPr>
        <p:spPr>
          <a:xfrm>
            <a:off x="561968" y="1335225"/>
            <a:ext cx="5103188" cy="3808275"/>
          </a:xfrm>
        </p:spPr>
        <p:txBody>
          <a:bodyPr/>
          <a:lstStyle/>
          <a:p>
            <a:pPr>
              <a:buFont typeface="+mj-lt"/>
              <a:buAutoNum type="arabicPeriod"/>
            </a:pPr>
            <a:r>
              <a:rPr lang="en-US" sz="1600" dirty="0" smtClean="0"/>
              <a:t>The </a:t>
            </a:r>
            <a:r>
              <a:rPr lang="en-US" sz="1600" dirty="0"/>
              <a:t>sequential progression of species during </a:t>
            </a:r>
            <a:r>
              <a:rPr lang="en-US" sz="1600" dirty="0" smtClean="0"/>
              <a:t>succession is </a:t>
            </a:r>
            <a:r>
              <a:rPr lang="en-US" sz="1600" dirty="0"/>
              <a:t>not random. </a:t>
            </a:r>
            <a:endParaRPr lang="en-US" sz="1600" dirty="0" smtClean="0"/>
          </a:p>
          <a:p>
            <a:pPr>
              <a:buFont typeface="+mj-lt"/>
              <a:buAutoNum type="arabicPeriod"/>
            </a:pPr>
            <a:r>
              <a:rPr lang="en-US" sz="1600" dirty="0" smtClean="0"/>
              <a:t>At </a:t>
            </a:r>
            <a:r>
              <a:rPr lang="en-US" sz="1600" dirty="0"/>
              <a:t>every stage certain species have evolved </a:t>
            </a:r>
            <a:r>
              <a:rPr lang="en-US" sz="1600" dirty="0" smtClean="0"/>
              <a:t>traits </a:t>
            </a:r>
            <a:r>
              <a:rPr lang="en-US" sz="1600" dirty="0"/>
              <a:t>to exploit the particular conditions of the community. </a:t>
            </a:r>
            <a:endParaRPr lang="en-US" sz="1600" dirty="0" smtClean="0"/>
          </a:p>
          <a:p>
            <a:pPr>
              <a:buFont typeface="+mj-lt"/>
              <a:buAutoNum type="arabicPeriod"/>
            </a:pPr>
            <a:r>
              <a:rPr lang="en-US" sz="1600" dirty="0" smtClean="0"/>
              <a:t>Initially </a:t>
            </a:r>
            <a:r>
              <a:rPr lang="en-US" sz="1600" dirty="0"/>
              <a:t>only a small number of </a:t>
            </a:r>
            <a:r>
              <a:rPr lang="en-US" sz="1600" dirty="0" smtClean="0"/>
              <a:t>pioneer species </a:t>
            </a:r>
            <a:r>
              <a:rPr lang="en-US" sz="1600" dirty="0"/>
              <a:t>from surrounding habitats are capable of thriving in a disturbed habitat. </a:t>
            </a:r>
            <a:endParaRPr lang="en-US" sz="1600" dirty="0" smtClean="0"/>
          </a:p>
          <a:p>
            <a:pPr>
              <a:buFont typeface="+mj-lt"/>
              <a:buAutoNum type="arabicPeriod"/>
            </a:pPr>
            <a:r>
              <a:rPr lang="en-US" sz="1600" dirty="0" smtClean="0"/>
              <a:t>As </a:t>
            </a:r>
            <a:r>
              <a:rPr lang="en-US" sz="1600" dirty="0"/>
              <a:t>new plant species take hold, they modify the habitat by altering such things as the amount of shade on the ground or the mineral composition of the soil. </a:t>
            </a:r>
            <a:endParaRPr lang="en-US" sz="1600" dirty="0" smtClean="0"/>
          </a:p>
          <a:p>
            <a:pPr>
              <a:buFont typeface="+mj-lt"/>
              <a:buAutoNum type="arabicPeriod"/>
            </a:pPr>
            <a:r>
              <a:rPr lang="en-US" sz="1600" dirty="0" smtClean="0"/>
              <a:t>These </a:t>
            </a:r>
            <a:r>
              <a:rPr lang="en-US" sz="1600" dirty="0"/>
              <a:t>changes allow other species that are better suited to this modified habitat to succeed </a:t>
            </a:r>
            <a:r>
              <a:rPr lang="en-US" sz="1600" dirty="0" smtClean="0"/>
              <a:t>(replace) the </a:t>
            </a:r>
            <a:r>
              <a:rPr lang="en-US" sz="1600" dirty="0"/>
              <a:t>old species. </a:t>
            </a:r>
            <a:endParaRPr lang="en-US" sz="1600" dirty="0" smtClean="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4023" r="47744"/>
          <a:stretch/>
        </p:blipFill>
        <p:spPr>
          <a:xfrm>
            <a:off x="5665156" y="359518"/>
            <a:ext cx="3368842" cy="3116805"/>
          </a:xfrm>
          <a:prstGeom prst="rect">
            <a:avLst/>
          </a:prstGeom>
        </p:spPr>
      </p:pic>
    </p:spTree>
    <p:extLst>
      <p:ext uri="{BB962C8B-B14F-4D97-AF65-F5344CB8AC3E}">
        <p14:creationId xmlns:p14="http://schemas.microsoft.com/office/powerpoint/2010/main" val="7237251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68" y="572650"/>
            <a:ext cx="5573100" cy="755700"/>
          </a:xfrm>
        </p:spPr>
        <p:txBody>
          <a:bodyPr/>
          <a:lstStyle/>
          <a:p>
            <a:r>
              <a:rPr lang="en-US" dirty="0" smtClean="0"/>
              <a:t>How does succession occur?</a:t>
            </a:r>
            <a:endParaRPr lang="en-US" dirty="0"/>
          </a:p>
        </p:txBody>
      </p:sp>
      <p:sp>
        <p:nvSpPr>
          <p:cNvPr id="3" name="Text Placeholder 2"/>
          <p:cNvSpPr>
            <a:spLocks noGrp="1"/>
          </p:cNvSpPr>
          <p:nvPr>
            <p:ph type="body" idx="1"/>
          </p:nvPr>
        </p:nvSpPr>
        <p:spPr>
          <a:xfrm>
            <a:off x="561968" y="1328350"/>
            <a:ext cx="4704425" cy="3617687"/>
          </a:xfrm>
        </p:spPr>
        <p:txBody>
          <a:bodyPr/>
          <a:lstStyle/>
          <a:p>
            <a:pPr>
              <a:buFont typeface="+mj-lt"/>
              <a:buAutoNum type="arabicPeriod" startAt="6"/>
            </a:pPr>
            <a:r>
              <a:rPr lang="en-US" sz="1600" dirty="0" smtClean="0"/>
              <a:t>These </a:t>
            </a:r>
            <a:r>
              <a:rPr lang="en-US" sz="1600" dirty="0"/>
              <a:t>newer species are superseded, in turn, by still newer species. </a:t>
            </a:r>
            <a:endParaRPr lang="en-US" sz="1600" dirty="0" smtClean="0"/>
          </a:p>
          <a:p>
            <a:pPr>
              <a:buFont typeface="+mj-lt"/>
              <a:buAutoNum type="arabicPeriod" startAt="6"/>
            </a:pPr>
            <a:r>
              <a:rPr lang="en-US" sz="1600" dirty="0" smtClean="0"/>
              <a:t>A </a:t>
            </a:r>
            <a:r>
              <a:rPr lang="en-US" sz="1600" dirty="0"/>
              <a:t>similar succession of animal species occurs, and interactions between plants, animals, and environment influence the pattern and rate of successional change</a:t>
            </a:r>
            <a:r>
              <a:rPr lang="en-US" sz="1600" dirty="0" smtClean="0"/>
              <a:t>.</a:t>
            </a:r>
          </a:p>
          <a:p>
            <a:pPr>
              <a:buFont typeface="+mj-lt"/>
              <a:buAutoNum type="arabicPeriod" startAt="6"/>
            </a:pPr>
            <a:r>
              <a:rPr lang="en-US" sz="1600" dirty="0" smtClean="0"/>
              <a:t>If left undisturbed, </a:t>
            </a:r>
            <a:r>
              <a:rPr lang="en-US" sz="1600" dirty="0"/>
              <a:t>succession </a:t>
            </a:r>
            <a:r>
              <a:rPr lang="en-US" sz="1600" dirty="0" smtClean="0"/>
              <a:t>may reach </a:t>
            </a:r>
            <a:r>
              <a:rPr lang="en-US" sz="1600" dirty="0"/>
              <a:t>a climax, which produces a stable community dominated by a small number of prominent species. </a:t>
            </a:r>
            <a:endParaRPr lang="en-US" sz="1600" dirty="0" smtClean="0"/>
          </a:p>
          <a:p>
            <a:pPr>
              <a:buFont typeface="+mj-lt"/>
              <a:buAutoNum type="arabicPeriod" startAt="6"/>
            </a:pPr>
            <a:r>
              <a:rPr lang="en-US" sz="1600" dirty="0" smtClean="0"/>
              <a:t>This </a:t>
            </a:r>
            <a:r>
              <a:rPr lang="en-US" sz="1600" dirty="0"/>
              <a:t>state of equilibrium, called the climax community, is thought to result when the web of biotic interactions becomes so intricate that no other species can be admitted.</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2481" t="13890"/>
          <a:stretch/>
        </p:blipFill>
        <p:spPr>
          <a:xfrm>
            <a:off x="5362646" y="660018"/>
            <a:ext cx="3575097" cy="3643003"/>
          </a:xfrm>
          <a:prstGeom prst="rect">
            <a:avLst/>
          </a:prstGeom>
        </p:spPr>
      </p:pic>
    </p:spTree>
    <p:extLst>
      <p:ext uri="{BB962C8B-B14F-4D97-AF65-F5344CB8AC3E}">
        <p14:creationId xmlns:p14="http://schemas.microsoft.com/office/powerpoint/2010/main" val="25490990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Forest Succession</a:t>
            </a:r>
            <a:endParaRPr lang="en-US" dirty="0"/>
          </a:p>
        </p:txBody>
      </p:sp>
      <p:pic>
        <p:nvPicPr>
          <p:cNvPr id="6" name="Picture 5"/>
          <p:cNvPicPr>
            <a:picLocks noChangeAspect="1"/>
          </p:cNvPicPr>
          <p:nvPr/>
        </p:nvPicPr>
        <p:blipFill rotWithShape="1">
          <a:blip r:embed="rId2"/>
          <a:srcRect b="5080"/>
          <a:stretch/>
        </p:blipFill>
        <p:spPr>
          <a:xfrm>
            <a:off x="646266" y="1383351"/>
            <a:ext cx="7852373" cy="3140522"/>
          </a:xfrm>
          <a:prstGeom prst="rect">
            <a:avLst/>
          </a:prstGeom>
        </p:spPr>
      </p:pic>
    </p:spTree>
    <p:extLst>
      <p:ext uri="{BB962C8B-B14F-4D97-AF65-F5344CB8AC3E}">
        <p14:creationId xmlns:p14="http://schemas.microsoft.com/office/powerpoint/2010/main" val="2137402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Pond or Lake Succession</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602" y="1259425"/>
            <a:ext cx="7365913" cy="3573832"/>
          </a:xfrm>
          <a:prstGeom prst="rect">
            <a:avLst/>
          </a:prstGeom>
        </p:spPr>
      </p:pic>
      <p:sp>
        <p:nvSpPr>
          <p:cNvPr id="6" name="TextBox 5"/>
          <p:cNvSpPr txBox="1"/>
          <p:nvPr/>
        </p:nvSpPr>
        <p:spPr>
          <a:xfrm>
            <a:off x="1058779" y="1409414"/>
            <a:ext cx="323134" cy="307777"/>
          </a:xfrm>
          <a:prstGeom prst="rect">
            <a:avLst/>
          </a:prstGeom>
          <a:noFill/>
        </p:spPr>
        <p:txBody>
          <a:bodyPr wrap="square" rtlCol="0">
            <a:spAutoFit/>
          </a:bodyPr>
          <a:lstStyle/>
          <a:p>
            <a:r>
              <a:rPr lang="en-US" b="1" dirty="0" smtClean="0"/>
              <a:t>1</a:t>
            </a:r>
            <a:endParaRPr lang="en-US" b="1" dirty="0"/>
          </a:p>
        </p:txBody>
      </p:sp>
      <p:sp>
        <p:nvSpPr>
          <p:cNvPr id="7" name="TextBox 6"/>
          <p:cNvSpPr txBox="1"/>
          <p:nvPr/>
        </p:nvSpPr>
        <p:spPr>
          <a:xfrm>
            <a:off x="6045691" y="1407924"/>
            <a:ext cx="323134" cy="307777"/>
          </a:xfrm>
          <a:prstGeom prst="rect">
            <a:avLst/>
          </a:prstGeom>
          <a:noFill/>
        </p:spPr>
        <p:txBody>
          <a:bodyPr wrap="square" rtlCol="0">
            <a:spAutoFit/>
          </a:bodyPr>
          <a:lstStyle/>
          <a:p>
            <a:r>
              <a:rPr lang="en-US" b="1" dirty="0" smtClean="0"/>
              <a:t>3</a:t>
            </a:r>
            <a:endParaRPr lang="en-US" b="1" dirty="0"/>
          </a:p>
        </p:txBody>
      </p:sp>
      <p:sp>
        <p:nvSpPr>
          <p:cNvPr id="8" name="TextBox 7"/>
          <p:cNvSpPr txBox="1"/>
          <p:nvPr/>
        </p:nvSpPr>
        <p:spPr>
          <a:xfrm>
            <a:off x="3420708" y="1407925"/>
            <a:ext cx="323134" cy="307777"/>
          </a:xfrm>
          <a:prstGeom prst="rect">
            <a:avLst/>
          </a:prstGeom>
          <a:noFill/>
        </p:spPr>
        <p:txBody>
          <a:bodyPr wrap="square" rtlCol="0">
            <a:spAutoFit/>
          </a:bodyPr>
          <a:lstStyle/>
          <a:p>
            <a:r>
              <a:rPr lang="en-US" b="1" dirty="0" smtClean="0"/>
              <a:t>2</a:t>
            </a:r>
            <a:endParaRPr lang="en-US" b="1" dirty="0"/>
          </a:p>
        </p:txBody>
      </p:sp>
      <p:sp>
        <p:nvSpPr>
          <p:cNvPr id="9" name="TextBox 8"/>
          <p:cNvSpPr txBox="1"/>
          <p:nvPr/>
        </p:nvSpPr>
        <p:spPr>
          <a:xfrm>
            <a:off x="1058779" y="3195816"/>
            <a:ext cx="323134" cy="307777"/>
          </a:xfrm>
          <a:prstGeom prst="rect">
            <a:avLst/>
          </a:prstGeom>
          <a:noFill/>
        </p:spPr>
        <p:txBody>
          <a:bodyPr wrap="square" rtlCol="0">
            <a:spAutoFit/>
          </a:bodyPr>
          <a:lstStyle/>
          <a:p>
            <a:r>
              <a:rPr lang="en-US" b="1" dirty="0" smtClean="0"/>
              <a:t>1</a:t>
            </a:r>
            <a:endParaRPr lang="en-US" b="1" dirty="0"/>
          </a:p>
        </p:txBody>
      </p:sp>
      <p:sp>
        <p:nvSpPr>
          <p:cNvPr id="10" name="TextBox 9"/>
          <p:cNvSpPr txBox="1"/>
          <p:nvPr/>
        </p:nvSpPr>
        <p:spPr>
          <a:xfrm>
            <a:off x="3420708" y="3195816"/>
            <a:ext cx="323134" cy="307777"/>
          </a:xfrm>
          <a:prstGeom prst="rect">
            <a:avLst/>
          </a:prstGeom>
          <a:noFill/>
        </p:spPr>
        <p:txBody>
          <a:bodyPr wrap="square" rtlCol="0">
            <a:spAutoFit/>
          </a:bodyPr>
          <a:lstStyle/>
          <a:p>
            <a:r>
              <a:rPr lang="en-US" b="1" dirty="0" smtClean="0"/>
              <a:t>5</a:t>
            </a:r>
            <a:endParaRPr lang="en-US" b="1" dirty="0"/>
          </a:p>
        </p:txBody>
      </p:sp>
      <p:sp>
        <p:nvSpPr>
          <p:cNvPr id="11" name="TextBox 10"/>
          <p:cNvSpPr txBox="1"/>
          <p:nvPr/>
        </p:nvSpPr>
        <p:spPr>
          <a:xfrm>
            <a:off x="6045691" y="3195817"/>
            <a:ext cx="323134" cy="307777"/>
          </a:xfrm>
          <a:prstGeom prst="rect">
            <a:avLst/>
          </a:prstGeom>
          <a:noFill/>
        </p:spPr>
        <p:txBody>
          <a:bodyPr wrap="square" rtlCol="0">
            <a:spAutoFit/>
          </a:bodyPr>
          <a:lstStyle/>
          <a:p>
            <a:r>
              <a:rPr lang="en-US" b="1" dirty="0" smtClean="0"/>
              <a:t>6</a:t>
            </a:r>
            <a:endParaRPr lang="en-US" b="1" dirty="0"/>
          </a:p>
        </p:txBody>
      </p:sp>
    </p:spTree>
    <p:extLst>
      <p:ext uri="{BB962C8B-B14F-4D97-AF65-F5344CB8AC3E}">
        <p14:creationId xmlns:p14="http://schemas.microsoft.com/office/powerpoint/2010/main" val="35199395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4"/>
          <p:cNvSpPr txBox="1">
            <a:spLocks noGrp="1"/>
          </p:cNvSpPr>
          <p:nvPr>
            <p:ph type="title"/>
          </p:nvPr>
        </p:nvSpPr>
        <p:spPr>
          <a:xfrm>
            <a:off x="261258" y="572650"/>
            <a:ext cx="4263468"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a:t>
            </a:r>
            <a:r>
              <a:rPr lang="en" dirty="0" smtClean="0"/>
              <a:t>7</a:t>
            </a:r>
            <a:endParaRPr dirty="0"/>
          </a:p>
        </p:txBody>
      </p:sp>
      <p:sp>
        <p:nvSpPr>
          <p:cNvPr id="185" name="Google Shape;185;p34"/>
          <p:cNvSpPr txBox="1">
            <a:spLocks noGrp="1"/>
          </p:cNvSpPr>
          <p:nvPr>
            <p:ph type="body" idx="1"/>
          </p:nvPr>
        </p:nvSpPr>
        <p:spPr>
          <a:xfrm>
            <a:off x="89377" y="1328350"/>
            <a:ext cx="8889618" cy="3213675"/>
          </a:xfrm>
          <a:prstGeom prst="rect">
            <a:avLst/>
          </a:prstGeom>
        </p:spPr>
        <p:txBody>
          <a:bodyPr spcFirstLastPara="1" wrap="square" lIns="91425" tIns="91425" rIns="91425" bIns="91425" anchor="t" anchorCtr="0">
            <a:noAutofit/>
          </a:bodyPr>
          <a:lstStyle/>
          <a:p>
            <a:pPr marL="0" indent="0">
              <a:buSzPct val="100000"/>
              <a:buNone/>
            </a:pPr>
            <a:r>
              <a:rPr lang="en-US" sz="1600" dirty="0">
                <a:solidFill>
                  <a:srgbClr val="1B0E01"/>
                </a:solidFill>
              </a:rPr>
              <a:t>Do ONE of the following:</a:t>
            </a:r>
          </a:p>
          <a:p>
            <a:pPr lvl="1" indent="-454025">
              <a:spcBef>
                <a:spcPts val="0"/>
              </a:spcBef>
              <a:buSzPct val="100000"/>
              <a:buFont typeface="+mj-lt"/>
              <a:buAutoNum type="alphaLcPeriod"/>
            </a:pPr>
            <a:r>
              <a:rPr lang="en-US" sz="1600" dirty="0">
                <a:solidFill>
                  <a:srgbClr val="C00000"/>
                </a:solidFill>
              </a:rPr>
              <a:t>Identify three career opportunities that would use skills and knowledge in Nature. Pick one and research the training, education, certification requirements, experience, and expenses associated with entering the field. Research the prospects for employment, starting salary, advancement opportunities and career goals associated with this career. Discuss what you learned with your counselor and whether you might be interested in this career.</a:t>
            </a:r>
          </a:p>
          <a:p>
            <a:pPr lvl="1" indent="-454025">
              <a:spcBef>
                <a:spcPts val="0"/>
              </a:spcBef>
              <a:buSzPct val="100000"/>
              <a:buFont typeface="+mj-lt"/>
              <a:buAutoNum type="alphaLcPeriod"/>
            </a:pPr>
            <a:r>
              <a:rPr lang="en-US" sz="1600" dirty="0">
                <a:solidFill>
                  <a:srgbClr val="1B0E01"/>
                </a:solidFill>
              </a:rPr>
              <a:t>Identify how you might use the skills and knowledge in Nature to pursue a personal hobby. Research the additional training required, expenses, and affiliation with organizations that would help you maximize the enjoyment and benefit you might gain from it. Discuss what you learned with your counselor and share what short-term and long-term goals you might have if you pursued this.</a:t>
            </a:r>
            <a:endParaRPr lang="en-US" sz="1600" dirty="0"/>
          </a:p>
        </p:txBody>
      </p:sp>
      <p:sp>
        <p:nvSpPr>
          <p:cNvPr id="187" name="Google Shape;187;p34"/>
          <p:cNvSpPr/>
          <p:nvPr/>
        </p:nvSpPr>
        <p:spPr>
          <a:xfrm>
            <a:off x="-6300" y="4542025"/>
            <a:ext cx="5752200" cy="379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8514" y="394900"/>
            <a:ext cx="914400" cy="933450"/>
          </a:xfrm>
          <a:prstGeom prst="rect">
            <a:avLst/>
          </a:prstGeom>
        </p:spPr>
      </p:pic>
    </p:spTree>
    <p:extLst>
      <p:ext uri="{BB962C8B-B14F-4D97-AF65-F5344CB8AC3E}">
        <p14:creationId xmlns:p14="http://schemas.microsoft.com/office/powerpoint/2010/main" val="3456352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795725" y="105925"/>
            <a:ext cx="55731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Nature Merit Badge Requirements</a:t>
            </a:r>
            <a:endParaRPr dirty="0"/>
          </a:p>
        </p:txBody>
      </p:sp>
      <p:sp>
        <p:nvSpPr>
          <p:cNvPr id="138" name="Google Shape;138;p29"/>
          <p:cNvSpPr txBox="1">
            <a:spLocks noGrp="1"/>
          </p:cNvSpPr>
          <p:nvPr>
            <p:ph type="body" idx="1"/>
          </p:nvPr>
        </p:nvSpPr>
        <p:spPr>
          <a:xfrm>
            <a:off x="795725" y="861625"/>
            <a:ext cx="6906300" cy="4132405"/>
          </a:xfrm>
          <a:prstGeom prst="rect">
            <a:avLst/>
          </a:prstGeom>
        </p:spPr>
        <p:txBody>
          <a:bodyPr spcFirstLastPara="1" wrap="square" lIns="91425" tIns="91425" rIns="91425" bIns="91425" anchor="t" anchorCtr="0">
            <a:noAutofit/>
          </a:bodyPr>
          <a:lstStyle/>
          <a:p>
            <a:pPr marL="495300" indent="-342900">
              <a:buSzPct val="100000"/>
              <a:buFont typeface="+mj-lt"/>
              <a:buAutoNum type="arabicPeriod" startAt="5"/>
            </a:pPr>
            <a:r>
              <a:rPr lang="en-US" sz="1600" dirty="0">
                <a:solidFill>
                  <a:srgbClr val="1B0E01"/>
                </a:solidFill>
              </a:rPr>
              <a:t>Discuss the importance of the Leave No Trace Seven Principles and the Outdoor Code and how they relate to nature. </a:t>
            </a:r>
            <a:r>
              <a:rPr lang="en-US" sz="1600" dirty="0" smtClean="0">
                <a:solidFill>
                  <a:srgbClr val="1B0E01"/>
                </a:solidFill>
              </a:rPr>
              <a:t>Explain how </a:t>
            </a:r>
            <a:r>
              <a:rPr lang="en-US" sz="1600" dirty="0">
                <a:solidFill>
                  <a:srgbClr val="1B0E01"/>
                </a:solidFill>
              </a:rPr>
              <a:t>you have followed the Leave No Trace Seven Principles and the Outdoor Code while in natural areas during field </a:t>
            </a:r>
            <a:r>
              <a:rPr lang="en-US" sz="1600" dirty="0" smtClean="0">
                <a:solidFill>
                  <a:srgbClr val="1B0E01"/>
                </a:solidFill>
              </a:rPr>
              <a:t>observation, specimen </a:t>
            </a:r>
            <a:r>
              <a:rPr lang="en-US" sz="1600" dirty="0">
                <a:solidFill>
                  <a:srgbClr val="1B0E01"/>
                </a:solidFill>
              </a:rPr>
              <a:t>collection, and identification</a:t>
            </a:r>
            <a:r>
              <a:rPr lang="en-US" sz="1600" dirty="0" smtClean="0">
                <a:solidFill>
                  <a:srgbClr val="1B0E01"/>
                </a:solidFill>
              </a:rPr>
              <a:t>. </a:t>
            </a:r>
            <a:endParaRPr lang="en-US" sz="1600" dirty="0" smtClean="0">
              <a:solidFill>
                <a:srgbClr val="1B0E01"/>
              </a:solidFill>
            </a:endParaRPr>
          </a:p>
          <a:p>
            <a:pPr marL="495300" indent="-342900">
              <a:buSzPct val="100000"/>
              <a:buFont typeface="+mj-lt"/>
              <a:buAutoNum type="arabicPeriod" startAt="5"/>
            </a:pPr>
            <a:r>
              <a:rPr lang="en-US" sz="1600" dirty="0" smtClean="0">
                <a:solidFill>
                  <a:srgbClr val="1B0E01"/>
                </a:solidFill>
              </a:rPr>
              <a:t>Do </a:t>
            </a:r>
            <a:r>
              <a:rPr lang="en-US" sz="1600" dirty="0">
                <a:solidFill>
                  <a:srgbClr val="1B0E01"/>
                </a:solidFill>
              </a:rPr>
              <a:t>the following: </a:t>
            </a:r>
            <a:endParaRPr lang="en-US" sz="1600" dirty="0" smtClean="0">
              <a:solidFill>
                <a:srgbClr val="1B0E01"/>
              </a:solidFill>
            </a:endParaRPr>
          </a:p>
          <a:p>
            <a:pPr marL="952500" lvl="1" indent="-342900">
              <a:buSzPct val="100000"/>
              <a:buFont typeface="+mj-lt"/>
              <a:buAutoNum type="alphaLcPeriod"/>
            </a:pPr>
            <a:r>
              <a:rPr lang="en-US" sz="1600" dirty="0" smtClean="0">
                <a:solidFill>
                  <a:srgbClr val="1B0E01"/>
                </a:solidFill>
              </a:rPr>
              <a:t>Explain </a:t>
            </a:r>
            <a:r>
              <a:rPr lang="en-US" sz="1600" dirty="0">
                <a:solidFill>
                  <a:srgbClr val="1B0E01"/>
                </a:solidFill>
              </a:rPr>
              <a:t>what succession is to your counselor. </a:t>
            </a:r>
            <a:endParaRPr lang="en-US" sz="1600" dirty="0" smtClean="0">
              <a:solidFill>
                <a:srgbClr val="1B0E01"/>
              </a:solidFill>
            </a:endParaRPr>
          </a:p>
          <a:p>
            <a:pPr marL="952500" lvl="1" indent="-342900">
              <a:buSzPct val="100000"/>
              <a:buFont typeface="+mj-lt"/>
              <a:buAutoNum type="alphaLcPeriod"/>
            </a:pPr>
            <a:r>
              <a:rPr lang="en-US" sz="1600" dirty="0" smtClean="0">
                <a:solidFill>
                  <a:srgbClr val="1B0E01"/>
                </a:solidFill>
              </a:rPr>
              <a:t>Visit </a:t>
            </a:r>
            <a:r>
              <a:rPr lang="en-US" sz="1600" dirty="0">
                <a:solidFill>
                  <a:srgbClr val="1B0E01"/>
                </a:solidFill>
              </a:rPr>
              <a:t>a natural area (forest, grassland, meadow, water feature) and explain what stage of succession (both plant and animal) the area is in. Talk about what community/succession stages may have been there before and what community/succession stages may replace what you see now. Discuss what disturbances or changes have taken place in the past to create this landscape and what changes may occur in the future to change the landscape further. </a:t>
            </a:r>
          </a:p>
          <a:p>
            <a:pPr marL="0" lvl="0" indent="0" algn="l" rtl="0">
              <a:lnSpc>
                <a:spcPct val="100000"/>
              </a:lnSpc>
              <a:spcBef>
                <a:spcPts val="0"/>
              </a:spcBef>
              <a:spcAft>
                <a:spcPts val="0"/>
              </a:spcAft>
              <a:buSzPct val="100000"/>
              <a:buNone/>
            </a:pPr>
            <a:endParaRPr sz="1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3311" y="36602"/>
            <a:ext cx="748876" cy="764478"/>
          </a:xfrm>
          <a:prstGeom prst="rect">
            <a:avLst/>
          </a:prstGeom>
        </p:spPr>
      </p:pic>
    </p:spTree>
    <p:extLst>
      <p:ext uri="{BB962C8B-B14F-4D97-AF65-F5344CB8AC3E}">
        <p14:creationId xmlns:p14="http://schemas.microsoft.com/office/powerpoint/2010/main" val="37610976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Wildlife Biologist</a:t>
            </a:r>
            <a:endParaRPr lang="en-US" dirty="0"/>
          </a:p>
        </p:txBody>
      </p:sp>
      <p:sp>
        <p:nvSpPr>
          <p:cNvPr id="3" name="Text Placeholder 2"/>
          <p:cNvSpPr>
            <a:spLocks noGrp="1"/>
          </p:cNvSpPr>
          <p:nvPr>
            <p:ph type="body" idx="1"/>
          </p:nvPr>
        </p:nvSpPr>
        <p:spPr>
          <a:xfrm>
            <a:off x="575719" y="1387450"/>
            <a:ext cx="4814428" cy="3756050"/>
          </a:xfrm>
        </p:spPr>
        <p:txBody>
          <a:bodyPr/>
          <a:lstStyle/>
          <a:p>
            <a:r>
              <a:rPr lang="en-US" b="1" dirty="0" smtClean="0"/>
              <a:t>Description:</a:t>
            </a:r>
          </a:p>
          <a:p>
            <a:pPr lvl="1"/>
            <a:r>
              <a:rPr lang="en-US" dirty="0" smtClean="0"/>
              <a:t>Wildlife </a:t>
            </a:r>
            <a:r>
              <a:rPr lang="en-US" dirty="0"/>
              <a:t>biologists study animals and their ecosystems, conducting research to protect endangered species, manage wildlife populations, and improve conservation efforts. They work for government agencies, conservation groups, and research institutions.</a:t>
            </a:r>
          </a:p>
          <a:p>
            <a:r>
              <a:rPr lang="en-US" b="1" dirty="0"/>
              <a:t>Education &amp; Training:</a:t>
            </a:r>
            <a:endParaRPr lang="en-US" dirty="0"/>
          </a:p>
          <a:p>
            <a:pPr lvl="1"/>
            <a:r>
              <a:rPr lang="en-US" b="1" dirty="0"/>
              <a:t>Bachelor’s degree</a:t>
            </a:r>
            <a:r>
              <a:rPr lang="en-US" dirty="0"/>
              <a:t> in wildlife biology, ecology, or environmental science (required).</a:t>
            </a:r>
          </a:p>
          <a:p>
            <a:pPr lvl="1"/>
            <a:r>
              <a:rPr lang="en-US" b="1" dirty="0"/>
              <a:t>Master’s degree</a:t>
            </a:r>
            <a:r>
              <a:rPr lang="en-US" dirty="0"/>
              <a:t> for advanced research or specialized roles.</a:t>
            </a:r>
          </a:p>
          <a:p>
            <a:pPr lvl="1"/>
            <a:r>
              <a:rPr lang="en-US" dirty="0"/>
              <a:t>Coursework in zoology, botany, statistics, and conservation is essential.</a:t>
            </a:r>
          </a:p>
          <a:p>
            <a:r>
              <a:rPr lang="en-US" b="1" dirty="0"/>
              <a:t>Certification &amp; Licensing:</a:t>
            </a:r>
            <a:endParaRPr lang="en-US" dirty="0"/>
          </a:p>
          <a:p>
            <a:pPr lvl="1"/>
            <a:r>
              <a:rPr lang="en-US" dirty="0"/>
              <a:t>Optional certifications, such as the </a:t>
            </a:r>
            <a:r>
              <a:rPr lang="en-US" b="1" dirty="0"/>
              <a:t>Certified Wildlife Biologist (CWB)</a:t>
            </a:r>
            <a:r>
              <a:rPr lang="en-US" dirty="0"/>
              <a:t> from The Wildlife Society, can improve job prospects.</a:t>
            </a:r>
          </a:p>
          <a:p>
            <a:pPr lvl="1"/>
            <a:r>
              <a:rPr lang="en-US" dirty="0"/>
              <a:t>Some positions may require a state-issued permit for handling wildlife</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0147" y="1547096"/>
            <a:ext cx="3182629" cy="2124255"/>
          </a:xfrm>
          <a:prstGeom prst="rect">
            <a:avLst/>
          </a:prstGeom>
        </p:spPr>
      </p:pic>
    </p:spTree>
    <p:extLst>
      <p:ext uri="{BB962C8B-B14F-4D97-AF65-F5344CB8AC3E}">
        <p14:creationId xmlns:p14="http://schemas.microsoft.com/office/powerpoint/2010/main" val="5557718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Wildlife Biologist</a:t>
            </a:r>
            <a:endParaRPr lang="en-US" dirty="0"/>
          </a:p>
        </p:txBody>
      </p:sp>
      <p:sp>
        <p:nvSpPr>
          <p:cNvPr id="3" name="Text Placeholder 2"/>
          <p:cNvSpPr>
            <a:spLocks noGrp="1"/>
          </p:cNvSpPr>
          <p:nvPr>
            <p:ph type="body" idx="1"/>
          </p:nvPr>
        </p:nvSpPr>
        <p:spPr>
          <a:xfrm>
            <a:off x="4001359" y="1387450"/>
            <a:ext cx="4558250" cy="3693314"/>
          </a:xfrm>
        </p:spPr>
        <p:txBody>
          <a:bodyPr/>
          <a:lstStyle/>
          <a:p>
            <a:r>
              <a:rPr lang="en-US" b="1" dirty="0" smtClean="0"/>
              <a:t>Experience </a:t>
            </a:r>
            <a:r>
              <a:rPr lang="en-US" b="1" dirty="0"/>
              <a:t>&amp; Expenses:</a:t>
            </a:r>
            <a:endParaRPr lang="en-US" dirty="0"/>
          </a:p>
          <a:p>
            <a:pPr lvl="1"/>
            <a:r>
              <a:rPr lang="en-US" b="1" dirty="0"/>
              <a:t>Internships</a:t>
            </a:r>
            <a:r>
              <a:rPr lang="en-US" dirty="0"/>
              <a:t> and volunteer work with national parks, zoos, or conservation organizations provide experience.</a:t>
            </a:r>
          </a:p>
          <a:p>
            <a:pPr lvl="1"/>
            <a:r>
              <a:rPr lang="en-US" dirty="0"/>
              <a:t>College tuition: $20,000–$50,000 per year.</a:t>
            </a:r>
          </a:p>
          <a:p>
            <a:pPr lvl="1"/>
            <a:r>
              <a:rPr lang="en-US" dirty="0"/>
              <a:t>Fieldwork may require travel, hiking, and working in remote locations.</a:t>
            </a:r>
          </a:p>
          <a:p>
            <a:r>
              <a:rPr lang="en-US" b="1" dirty="0"/>
              <a:t>Job Prospects &amp; Salary:</a:t>
            </a:r>
            <a:endParaRPr lang="en-US" dirty="0"/>
          </a:p>
          <a:p>
            <a:pPr lvl="1"/>
            <a:r>
              <a:rPr lang="en-US" b="1" dirty="0"/>
              <a:t>Median salary</a:t>
            </a:r>
            <a:r>
              <a:rPr lang="en-US" dirty="0"/>
              <a:t>: ~$67,000 per year (U.S. Bureau of Labor Statistics).</a:t>
            </a:r>
          </a:p>
          <a:p>
            <a:pPr lvl="1"/>
            <a:r>
              <a:rPr lang="en-US" b="1" dirty="0"/>
              <a:t>Job growth</a:t>
            </a:r>
            <a:r>
              <a:rPr lang="en-US" dirty="0"/>
              <a:t>: ~5% from 2022 to 2032.</a:t>
            </a:r>
          </a:p>
          <a:p>
            <a:pPr lvl="1"/>
            <a:r>
              <a:rPr lang="en-US" b="1" dirty="0"/>
              <a:t>Advancement</a:t>
            </a:r>
            <a:r>
              <a:rPr lang="en-US" dirty="0"/>
              <a:t>: Can lead to senior research positions, project management, or policy advisory roles.</a:t>
            </a:r>
          </a:p>
          <a:p>
            <a:r>
              <a:rPr lang="en-US" b="1" dirty="0"/>
              <a:t>Career Goals:</a:t>
            </a:r>
            <a:endParaRPr lang="en-US" dirty="0"/>
          </a:p>
          <a:p>
            <a:pPr lvl="1"/>
            <a:r>
              <a:rPr lang="en-US" dirty="0"/>
              <a:t>Protect endangered species.</a:t>
            </a:r>
          </a:p>
          <a:p>
            <a:pPr lvl="1"/>
            <a:r>
              <a:rPr lang="en-US" dirty="0"/>
              <a:t>Improve wildlife conservation and management.</a:t>
            </a:r>
          </a:p>
          <a:p>
            <a:pPr lvl="1"/>
            <a:r>
              <a:rPr lang="en-US" dirty="0"/>
              <a:t>Conduct scientific research to inform environmental policies.</a:t>
            </a:r>
          </a:p>
          <a:p>
            <a:pPr lvl="1"/>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339" y="1478165"/>
            <a:ext cx="3358020" cy="2039997"/>
          </a:xfrm>
          <a:prstGeom prst="rect">
            <a:avLst/>
          </a:prstGeom>
        </p:spPr>
      </p:pic>
    </p:spTree>
    <p:extLst>
      <p:ext uri="{BB962C8B-B14F-4D97-AF65-F5344CB8AC3E}">
        <p14:creationId xmlns:p14="http://schemas.microsoft.com/office/powerpoint/2010/main" val="6829892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Park Ranger (Conservation Officer)</a:t>
            </a:r>
          </a:p>
        </p:txBody>
      </p:sp>
      <p:sp>
        <p:nvSpPr>
          <p:cNvPr id="3" name="Text Placeholder 2"/>
          <p:cNvSpPr>
            <a:spLocks noGrp="1"/>
          </p:cNvSpPr>
          <p:nvPr>
            <p:ph type="body" idx="1"/>
          </p:nvPr>
        </p:nvSpPr>
        <p:spPr>
          <a:xfrm>
            <a:off x="795725" y="1387450"/>
            <a:ext cx="4188786" cy="3756050"/>
          </a:xfrm>
        </p:spPr>
        <p:txBody>
          <a:bodyPr/>
          <a:lstStyle/>
          <a:p>
            <a:r>
              <a:rPr lang="en-US" b="1" dirty="0" smtClean="0"/>
              <a:t>Description:</a:t>
            </a:r>
          </a:p>
          <a:p>
            <a:pPr lvl="1"/>
            <a:r>
              <a:rPr lang="en-US" dirty="0" smtClean="0"/>
              <a:t>Park </a:t>
            </a:r>
            <a:r>
              <a:rPr lang="en-US" dirty="0"/>
              <a:t>rangers manage and protect state and national parks, enforcing regulations, assisting visitors, and preserving natural landscapes. Some specialize in law enforcement, education, or search and rescue.</a:t>
            </a:r>
          </a:p>
          <a:p>
            <a:r>
              <a:rPr lang="en-US" b="1" dirty="0"/>
              <a:t>Education &amp; Training:</a:t>
            </a:r>
            <a:endParaRPr lang="en-US" dirty="0"/>
          </a:p>
          <a:p>
            <a:pPr lvl="1"/>
            <a:r>
              <a:rPr lang="en-US" b="1" dirty="0"/>
              <a:t>Bachelor’s degree</a:t>
            </a:r>
            <a:r>
              <a:rPr lang="en-US" dirty="0"/>
              <a:t> in environmental science, forestry, or park management (preferred but not always required).</a:t>
            </a:r>
          </a:p>
          <a:p>
            <a:pPr lvl="1"/>
            <a:r>
              <a:rPr lang="en-US" dirty="0"/>
              <a:t>Some positions require </a:t>
            </a:r>
            <a:r>
              <a:rPr lang="en-US" b="1" dirty="0"/>
              <a:t>law enforcement training</a:t>
            </a:r>
            <a:r>
              <a:rPr lang="en-US" dirty="0"/>
              <a:t>.</a:t>
            </a:r>
          </a:p>
          <a:p>
            <a:r>
              <a:rPr lang="en-US" b="1" dirty="0"/>
              <a:t>Certification &amp; Licensing:</a:t>
            </a:r>
            <a:endParaRPr lang="en-US" dirty="0"/>
          </a:p>
          <a:p>
            <a:pPr lvl="1"/>
            <a:r>
              <a:rPr lang="en-US" dirty="0"/>
              <a:t>Some states require a </a:t>
            </a:r>
            <a:r>
              <a:rPr lang="en-US" b="1" dirty="0"/>
              <a:t>state park ranger exam</a:t>
            </a:r>
            <a:r>
              <a:rPr lang="en-US" dirty="0"/>
              <a:t> or federal training through the </a:t>
            </a:r>
            <a:r>
              <a:rPr lang="en-US" b="1" dirty="0"/>
              <a:t>National Park Service (NPS)</a:t>
            </a:r>
            <a:r>
              <a:rPr lang="en-US" dirty="0"/>
              <a:t>.</a:t>
            </a:r>
          </a:p>
          <a:p>
            <a:pPr lvl="1"/>
            <a:r>
              <a:rPr lang="en-US" b="1" dirty="0"/>
              <a:t>First aid, CPR, and wilderness survival</a:t>
            </a:r>
            <a:r>
              <a:rPr lang="en-US" dirty="0"/>
              <a:t> certifications are often required</a:t>
            </a:r>
            <a:r>
              <a:rPr lang="en-US" dirty="0" smtClean="0"/>
              <a:t>.</a:t>
            </a:r>
            <a:endParaRPr lang="en-US" dirty="0"/>
          </a:p>
        </p:txBody>
      </p:sp>
      <p:pic>
        <p:nvPicPr>
          <p:cNvPr id="4" name="Picture 3"/>
          <p:cNvPicPr>
            <a:picLocks noChangeAspect="1"/>
          </p:cNvPicPr>
          <p:nvPr/>
        </p:nvPicPr>
        <p:blipFill>
          <a:blip r:embed="rId2"/>
          <a:stretch>
            <a:fillRect/>
          </a:stretch>
        </p:blipFill>
        <p:spPr>
          <a:xfrm>
            <a:off x="5100462" y="1387450"/>
            <a:ext cx="3279153" cy="2187169"/>
          </a:xfrm>
          <a:prstGeom prst="rect">
            <a:avLst/>
          </a:prstGeom>
        </p:spPr>
      </p:pic>
    </p:spTree>
    <p:extLst>
      <p:ext uri="{BB962C8B-B14F-4D97-AF65-F5344CB8AC3E}">
        <p14:creationId xmlns:p14="http://schemas.microsoft.com/office/powerpoint/2010/main" val="30438981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Park Ranger (Conservation Officer)</a:t>
            </a:r>
          </a:p>
        </p:txBody>
      </p:sp>
      <p:sp>
        <p:nvSpPr>
          <p:cNvPr id="3" name="Text Placeholder 2"/>
          <p:cNvSpPr>
            <a:spLocks noGrp="1"/>
          </p:cNvSpPr>
          <p:nvPr>
            <p:ph type="body" idx="1"/>
          </p:nvPr>
        </p:nvSpPr>
        <p:spPr>
          <a:xfrm>
            <a:off x="795725" y="1387450"/>
            <a:ext cx="4154410" cy="3756050"/>
          </a:xfrm>
        </p:spPr>
        <p:txBody>
          <a:bodyPr/>
          <a:lstStyle/>
          <a:p>
            <a:r>
              <a:rPr lang="en-US" b="1" dirty="0" smtClean="0"/>
              <a:t>Experience </a:t>
            </a:r>
            <a:r>
              <a:rPr lang="en-US" b="1" dirty="0"/>
              <a:t>&amp; Expenses:</a:t>
            </a:r>
            <a:endParaRPr lang="en-US" dirty="0"/>
          </a:p>
          <a:p>
            <a:pPr lvl="1"/>
            <a:r>
              <a:rPr lang="en-US" dirty="0"/>
              <a:t>Seasonal or volunteer work with the National Park Service or state parks helps gain experience.</a:t>
            </a:r>
          </a:p>
          <a:p>
            <a:pPr lvl="1"/>
            <a:r>
              <a:rPr lang="en-US" dirty="0"/>
              <a:t>College tuition: $15,000–$40,000 per year.</a:t>
            </a:r>
          </a:p>
          <a:p>
            <a:pPr lvl="1"/>
            <a:r>
              <a:rPr lang="en-US" dirty="0"/>
              <a:t>Federal jobs may require additional law enforcement training.</a:t>
            </a:r>
          </a:p>
          <a:p>
            <a:r>
              <a:rPr lang="en-US" b="1" dirty="0"/>
              <a:t>Job Prospects &amp; Salary:</a:t>
            </a:r>
            <a:endParaRPr lang="en-US" dirty="0"/>
          </a:p>
          <a:p>
            <a:pPr lvl="1"/>
            <a:r>
              <a:rPr lang="en-US" b="1" dirty="0"/>
              <a:t>Median salary</a:t>
            </a:r>
            <a:r>
              <a:rPr lang="en-US" dirty="0"/>
              <a:t>: ~$40,000–$70,000 per year.</a:t>
            </a:r>
          </a:p>
          <a:p>
            <a:pPr lvl="1"/>
            <a:r>
              <a:rPr lang="en-US" b="1" dirty="0"/>
              <a:t>Job growth</a:t>
            </a:r>
            <a:r>
              <a:rPr lang="en-US" dirty="0"/>
              <a:t>: Stable, but dependent on government funding.</a:t>
            </a:r>
          </a:p>
          <a:p>
            <a:pPr lvl="1"/>
            <a:r>
              <a:rPr lang="en-US" b="1" dirty="0"/>
              <a:t>Advancement</a:t>
            </a:r>
            <a:r>
              <a:rPr lang="en-US" dirty="0"/>
              <a:t>: Senior ranger, park manager, or director of park services.</a:t>
            </a:r>
          </a:p>
          <a:p>
            <a:r>
              <a:rPr lang="en-US" b="1" dirty="0"/>
              <a:t>Career Goals:</a:t>
            </a:r>
            <a:endParaRPr lang="en-US" dirty="0"/>
          </a:p>
          <a:p>
            <a:pPr lvl="1"/>
            <a:r>
              <a:rPr lang="en-US" dirty="0"/>
              <a:t>Preserve and protect natural landscapes.</a:t>
            </a:r>
          </a:p>
          <a:p>
            <a:pPr lvl="1"/>
            <a:r>
              <a:rPr lang="en-US" dirty="0"/>
              <a:t>Educate visitors about nature and conservation.</a:t>
            </a:r>
          </a:p>
          <a:p>
            <a:pPr lvl="1"/>
            <a:r>
              <a:rPr lang="en-US" dirty="0"/>
              <a:t>Enforce environmental and park laws.</a:t>
            </a:r>
          </a:p>
          <a:p>
            <a:pPr lvl="1"/>
            <a:endParaRPr lang="en-US" dirty="0"/>
          </a:p>
        </p:txBody>
      </p:sp>
      <p:pic>
        <p:nvPicPr>
          <p:cNvPr id="5" name="Picture 4"/>
          <p:cNvPicPr>
            <a:picLocks noChangeAspect="1"/>
          </p:cNvPicPr>
          <p:nvPr/>
        </p:nvPicPr>
        <p:blipFill>
          <a:blip r:embed="rId2"/>
          <a:stretch>
            <a:fillRect/>
          </a:stretch>
        </p:blipFill>
        <p:spPr>
          <a:xfrm>
            <a:off x="5167383" y="1387450"/>
            <a:ext cx="3137380" cy="2352174"/>
          </a:xfrm>
          <a:prstGeom prst="rect">
            <a:avLst/>
          </a:prstGeom>
        </p:spPr>
      </p:pic>
    </p:spTree>
    <p:extLst>
      <p:ext uri="{BB962C8B-B14F-4D97-AF65-F5344CB8AC3E}">
        <p14:creationId xmlns:p14="http://schemas.microsoft.com/office/powerpoint/2010/main" val="40931471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Environmental Scientist</a:t>
            </a:r>
          </a:p>
        </p:txBody>
      </p:sp>
      <p:sp>
        <p:nvSpPr>
          <p:cNvPr id="3" name="Text Placeholder 2"/>
          <p:cNvSpPr>
            <a:spLocks noGrp="1"/>
          </p:cNvSpPr>
          <p:nvPr>
            <p:ph type="body" idx="1"/>
          </p:nvPr>
        </p:nvSpPr>
        <p:spPr>
          <a:xfrm>
            <a:off x="4015111" y="1387450"/>
            <a:ext cx="4406994" cy="3672688"/>
          </a:xfrm>
        </p:spPr>
        <p:txBody>
          <a:bodyPr/>
          <a:lstStyle/>
          <a:p>
            <a:r>
              <a:rPr lang="en-US" b="1" dirty="0"/>
              <a:t>Description</a:t>
            </a:r>
            <a:r>
              <a:rPr lang="en-US" b="1" dirty="0" smtClean="0"/>
              <a:t>: </a:t>
            </a:r>
          </a:p>
          <a:p>
            <a:pPr lvl="1"/>
            <a:r>
              <a:rPr lang="en-US" dirty="0" smtClean="0"/>
              <a:t>Environmental </a:t>
            </a:r>
            <a:r>
              <a:rPr lang="en-US" dirty="0"/>
              <a:t>scientists study pollution, climate change, and natural resource conservation. They work in government agencies, consulting firms, and research organizations to solve environmental problems and develop policies.</a:t>
            </a:r>
          </a:p>
          <a:p>
            <a:r>
              <a:rPr lang="en-US" b="1" dirty="0"/>
              <a:t>Education &amp; Training:</a:t>
            </a:r>
            <a:endParaRPr lang="en-US" dirty="0"/>
          </a:p>
          <a:p>
            <a:pPr lvl="1"/>
            <a:r>
              <a:rPr lang="en-US" b="1" dirty="0"/>
              <a:t>Bachelor’s degree</a:t>
            </a:r>
            <a:r>
              <a:rPr lang="en-US" dirty="0"/>
              <a:t> in environmental science, biology, or chemistry.</a:t>
            </a:r>
          </a:p>
          <a:p>
            <a:pPr lvl="1"/>
            <a:r>
              <a:rPr lang="en-US" b="1" dirty="0"/>
              <a:t>Master’s degree</a:t>
            </a:r>
            <a:r>
              <a:rPr lang="en-US" dirty="0"/>
              <a:t> for leadership or specialized research roles.</a:t>
            </a:r>
          </a:p>
          <a:p>
            <a:pPr lvl="1"/>
            <a:r>
              <a:rPr lang="en-US" dirty="0"/>
              <a:t>Coursework includes ecology, soil science, and environmental law.</a:t>
            </a:r>
          </a:p>
          <a:p>
            <a:r>
              <a:rPr lang="en-US" b="1" dirty="0"/>
              <a:t>Certification &amp; Licensing:</a:t>
            </a:r>
            <a:endParaRPr lang="en-US" dirty="0"/>
          </a:p>
          <a:p>
            <a:pPr lvl="1"/>
            <a:r>
              <a:rPr lang="en-US" dirty="0"/>
              <a:t>Certifications such as </a:t>
            </a:r>
            <a:r>
              <a:rPr lang="en-US" b="1" dirty="0"/>
              <a:t>Certified Environmental Scientist (CES)</a:t>
            </a:r>
            <a:r>
              <a:rPr lang="en-US" dirty="0"/>
              <a:t> improve job prospects.</a:t>
            </a:r>
          </a:p>
          <a:p>
            <a:pPr lvl="1"/>
            <a:r>
              <a:rPr lang="en-US" dirty="0"/>
              <a:t>Some states require licensing for environmental consultants</a:t>
            </a:r>
            <a:r>
              <a:rPr lang="en-US" dirty="0" smtClean="0"/>
              <a:t>.</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9596"/>
          <a:stretch/>
        </p:blipFill>
        <p:spPr>
          <a:xfrm>
            <a:off x="795725" y="1387450"/>
            <a:ext cx="3269735" cy="2035056"/>
          </a:xfrm>
          <a:prstGeom prst="rect">
            <a:avLst/>
          </a:prstGeom>
        </p:spPr>
      </p:pic>
    </p:spTree>
    <p:extLst>
      <p:ext uri="{BB962C8B-B14F-4D97-AF65-F5344CB8AC3E}">
        <p14:creationId xmlns:p14="http://schemas.microsoft.com/office/powerpoint/2010/main" val="16453426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Environmental Scientist</a:t>
            </a:r>
          </a:p>
        </p:txBody>
      </p:sp>
      <p:sp>
        <p:nvSpPr>
          <p:cNvPr id="3" name="Text Placeholder 2"/>
          <p:cNvSpPr>
            <a:spLocks noGrp="1"/>
          </p:cNvSpPr>
          <p:nvPr>
            <p:ph type="body" idx="1"/>
          </p:nvPr>
        </p:nvSpPr>
        <p:spPr>
          <a:xfrm>
            <a:off x="795725" y="1387450"/>
            <a:ext cx="4016907" cy="3707064"/>
          </a:xfrm>
        </p:spPr>
        <p:txBody>
          <a:bodyPr/>
          <a:lstStyle/>
          <a:p>
            <a:r>
              <a:rPr lang="en-US" b="1" dirty="0" smtClean="0"/>
              <a:t>Experience </a:t>
            </a:r>
            <a:r>
              <a:rPr lang="en-US" b="1" dirty="0"/>
              <a:t>&amp; Expenses:</a:t>
            </a:r>
            <a:endParaRPr lang="en-US" dirty="0"/>
          </a:p>
          <a:p>
            <a:pPr lvl="1"/>
            <a:r>
              <a:rPr lang="en-US" dirty="0"/>
              <a:t>Internships with environmental agencies or research labs provide experience.</a:t>
            </a:r>
          </a:p>
          <a:p>
            <a:pPr lvl="1"/>
            <a:r>
              <a:rPr lang="en-US" dirty="0"/>
              <a:t>College tuition: $20,000–$50,000 per year.</a:t>
            </a:r>
          </a:p>
          <a:p>
            <a:pPr lvl="1"/>
            <a:r>
              <a:rPr lang="en-US" dirty="0"/>
              <a:t>Fieldwork may involve outdoor research and laboratory analysis.</a:t>
            </a:r>
          </a:p>
          <a:p>
            <a:r>
              <a:rPr lang="en-US" b="1" dirty="0"/>
              <a:t>Job Prospects &amp; Salary:</a:t>
            </a:r>
            <a:endParaRPr lang="en-US" dirty="0"/>
          </a:p>
          <a:p>
            <a:pPr lvl="1"/>
            <a:r>
              <a:rPr lang="en-US" b="1" dirty="0"/>
              <a:t>Median salary</a:t>
            </a:r>
            <a:r>
              <a:rPr lang="en-US" dirty="0"/>
              <a:t>: ~$76,000 per year (BLS).</a:t>
            </a:r>
          </a:p>
          <a:p>
            <a:pPr lvl="1"/>
            <a:r>
              <a:rPr lang="en-US" b="1" dirty="0"/>
              <a:t>Job growth</a:t>
            </a:r>
            <a:r>
              <a:rPr lang="en-US" dirty="0"/>
              <a:t>: ~6% from 2022 to 2032.</a:t>
            </a:r>
          </a:p>
          <a:p>
            <a:pPr lvl="1"/>
            <a:r>
              <a:rPr lang="en-US" b="1" dirty="0"/>
              <a:t>Advancement</a:t>
            </a:r>
            <a:r>
              <a:rPr lang="en-US" dirty="0"/>
              <a:t>: Senior scientist, project manager, or policy advisor.</a:t>
            </a:r>
          </a:p>
          <a:p>
            <a:r>
              <a:rPr lang="en-US" b="1" dirty="0" smtClean="0"/>
              <a:t>Career </a:t>
            </a:r>
            <a:r>
              <a:rPr lang="en-US" b="1" dirty="0"/>
              <a:t>Goals:</a:t>
            </a:r>
            <a:endParaRPr lang="en-US" dirty="0"/>
          </a:p>
          <a:p>
            <a:pPr lvl="1"/>
            <a:r>
              <a:rPr lang="en-US" dirty="0"/>
              <a:t>Solve environmental issues related to pollution and sustainability.</a:t>
            </a:r>
          </a:p>
          <a:p>
            <a:pPr lvl="1"/>
            <a:r>
              <a:rPr lang="en-US" dirty="0"/>
              <a:t>Develop policies for cleaner air, water, and land.</a:t>
            </a:r>
          </a:p>
          <a:p>
            <a:pPr lvl="1"/>
            <a:r>
              <a:rPr lang="en-US" dirty="0"/>
              <a:t>Conduct research on climate change and conservation</a:t>
            </a:r>
            <a:r>
              <a:rPr lang="en-US" dirty="0" smtClean="0"/>
              <a:t>.</a:t>
            </a:r>
            <a:endParaRPr lang="en-US" dirty="0"/>
          </a:p>
        </p:txBody>
      </p:sp>
      <p:pic>
        <p:nvPicPr>
          <p:cNvPr id="5" name="Picture 4"/>
          <p:cNvPicPr>
            <a:picLocks noChangeAspect="1"/>
          </p:cNvPicPr>
          <p:nvPr/>
        </p:nvPicPr>
        <p:blipFill>
          <a:blip r:embed="rId2"/>
          <a:stretch>
            <a:fillRect/>
          </a:stretch>
        </p:blipFill>
        <p:spPr>
          <a:xfrm>
            <a:off x="4903727" y="1387451"/>
            <a:ext cx="3476045" cy="2607034"/>
          </a:xfrm>
          <a:prstGeom prst="rect">
            <a:avLst/>
          </a:prstGeom>
        </p:spPr>
      </p:pic>
    </p:spTree>
    <p:extLst>
      <p:ext uri="{BB962C8B-B14F-4D97-AF65-F5344CB8AC3E}">
        <p14:creationId xmlns:p14="http://schemas.microsoft.com/office/powerpoint/2010/main" val="26361321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Marine Biologist</a:t>
            </a:r>
          </a:p>
        </p:txBody>
      </p:sp>
      <p:sp>
        <p:nvSpPr>
          <p:cNvPr id="3" name="Text Placeholder 2"/>
          <p:cNvSpPr>
            <a:spLocks noGrp="1"/>
          </p:cNvSpPr>
          <p:nvPr>
            <p:ph type="body" idx="1"/>
          </p:nvPr>
        </p:nvSpPr>
        <p:spPr>
          <a:xfrm>
            <a:off x="3932608" y="1387449"/>
            <a:ext cx="4503247" cy="3617687"/>
          </a:xfrm>
        </p:spPr>
        <p:txBody>
          <a:bodyPr/>
          <a:lstStyle/>
          <a:p>
            <a:r>
              <a:rPr lang="en-US" b="1" dirty="0"/>
              <a:t>Description</a:t>
            </a:r>
            <a:r>
              <a:rPr lang="en-US" b="1" dirty="0" smtClean="0"/>
              <a:t>: </a:t>
            </a:r>
          </a:p>
          <a:p>
            <a:pPr lvl="1"/>
            <a:r>
              <a:rPr lang="en-US" dirty="0" smtClean="0"/>
              <a:t>Marine </a:t>
            </a:r>
            <a:r>
              <a:rPr lang="en-US" dirty="0"/>
              <a:t>biologists study ocean ecosystems, marine life, and the effects of human activity on aquatic environments. They work in research institutions, conservation organizations, aquariums, and government agencies.</a:t>
            </a:r>
          </a:p>
          <a:p>
            <a:r>
              <a:rPr lang="en-US" b="1" dirty="0"/>
              <a:t>Education &amp; Training:</a:t>
            </a:r>
            <a:endParaRPr lang="en-US" dirty="0"/>
          </a:p>
          <a:p>
            <a:pPr lvl="1"/>
            <a:r>
              <a:rPr lang="en-US" b="1" dirty="0"/>
              <a:t>Bachelor’s degree</a:t>
            </a:r>
            <a:r>
              <a:rPr lang="en-US" dirty="0"/>
              <a:t> in marine biology, oceanography, or environmental science (required).</a:t>
            </a:r>
          </a:p>
          <a:p>
            <a:pPr lvl="1"/>
            <a:r>
              <a:rPr lang="en-US" b="1" dirty="0"/>
              <a:t>Master’s degree or Ph.D.</a:t>
            </a:r>
            <a:r>
              <a:rPr lang="en-US" dirty="0"/>
              <a:t> for advanced research positions.</a:t>
            </a:r>
          </a:p>
          <a:p>
            <a:pPr lvl="1"/>
            <a:r>
              <a:rPr lang="en-US" dirty="0"/>
              <a:t>Courses include marine ecology, chemistry, and aquatic conservation.</a:t>
            </a:r>
          </a:p>
          <a:p>
            <a:r>
              <a:rPr lang="en-US" b="1" dirty="0"/>
              <a:t>Certification &amp; Licensing:</a:t>
            </a:r>
            <a:endParaRPr lang="en-US" dirty="0"/>
          </a:p>
          <a:p>
            <a:pPr lvl="1"/>
            <a:r>
              <a:rPr lang="en-US" dirty="0"/>
              <a:t>Scuba certification (e.g., </a:t>
            </a:r>
            <a:r>
              <a:rPr lang="en-US" b="1" dirty="0"/>
              <a:t>PADI Open Water Diver</a:t>
            </a:r>
            <a:r>
              <a:rPr lang="en-US" dirty="0"/>
              <a:t>) may be required for field research.</a:t>
            </a:r>
          </a:p>
          <a:p>
            <a:pPr lvl="1"/>
            <a:r>
              <a:rPr lang="en-US" dirty="0"/>
              <a:t>Certifications in scientific diving or boat operation may be necessary</a:t>
            </a:r>
            <a:r>
              <a:rPr lang="en-US" dirty="0" smtClean="0"/>
              <a:t>.</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7838" y="1387449"/>
            <a:ext cx="3268822" cy="2173419"/>
          </a:xfrm>
          <a:prstGeom prst="rect">
            <a:avLst/>
          </a:prstGeom>
        </p:spPr>
      </p:pic>
    </p:spTree>
    <p:extLst>
      <p:ext uri="{BB962C8B-B14F-4D97-AF65-F5344CB8AC3E}">
        <p14:creationId xmlns:p14="http://schemas.microsoft.com/office/powerpoint/2010/main" val="16673464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Marine Biologist</a:t>
            </a:r>
          </a:p>
        </p:txBody>
      </p:sp>
      <p:sp>
        <p:nvSpPr>
          <p:cNvPr id="3" name="Text Placeholder 2"/>
          <p:cNvSpPr>
            <a:spLocks noGrp="1"/>
          </p:cNvSpPr>
          <p:nvPr>
            <p:ph type="body" idx="1"/>
          </p:nvPr>
        </p:nvSpPr>
        <p:spPr>
          <a:xfrm>
            <a:off x="639393" y="1387450"/>
            <a:ext cx="3980733" cy="3590186"/>
          </a:xfrm>
        </p:spPr>
        <p:txBody>
          <a:bodyPr/>
          <a:lstStyle/>
          <a:p>
            <a:r>
              <a:rPr lang="en-US" b="1" dirty="0" smtClean="0"/>
              <a:t>Experience </a:t>
            </a:r>
            <a:r>
              <a:rPr lang="en-US" b="1" dirty="0"/>
              <a:t>&amp; Expenses:</a:t>
            </a:r>
            <a:endParaRPr lang="en-US" dirty="0"/>
          </a:p>
          <a:p>
            <a:pPr lvl="1"/>
            <a:r>
              <a:rPr lang="en-US" dirty="0"/>
              <a:t>Internships with marine research centers or aquariums provide experience.</a:t>
            </a:r>
          </a:p>
          <a:p>
            <a:pPr lvl="1"/>
            <a:r>
              <a:rPr lang="en-US" dirty="0"/>
              <a:t>College tuition: $20,000–$60,000 per year.</a:t>
            </a:r>
          </a:p>
          <a:p>
            <a:pPr lvl="1"/>
            <a:r>
              <a:rPr lang="en-US" dirty="0"/>
              <a:t>Fieldwork may require travel, diving, and working in remote locations.</a:t>
            </a:r>
          </a:p>
          <a:p>
            <a:r>
              <a:rPr lang="en-US" b="1" dirty="0"/>
              <a:t>Job Prospects &amp; Salary:</a:t>
            </a:r>
            <a:endParaRPr lang="en-US" dirty="0"/>
          </a:p>
          <a:p>
            <a:pPr lvl="1"/>
            <a:r>
              <a:rPr lang="en-US" b="1" dirty="0"/>
              <a:t>Median salary</a:t>
            </a:r>
            <a:r>
              <a:rPr lang="en-US" dirty="0"/>
              <a:t>: ~$66,000 per year (BLS).</a:t>
            </a:r>
          </a:p>
          <a:p>
            <a:pPr lvl="1"/>
            <a:r>
              <a:rPr lang="en-US" b="1" dirty="0"/>
              <a:t>Job growth</a:t>
            </a:r>
            <a:r>
              <a:rPr lang="en-US" dirty="0"/>
              <a:t>: 5% from 2022 to 2032.</a:t>
            </a:r>
          </a:p>
          <a:p>
            <a:pPr lvl="1"/>
            <a:r>
              <a:rPr lang="en-US" b="1" dirty="0"/>
              <a:t>Advancement</a:t>
            </a:r>
            <a:r>
              <a:rPr lang="en-US" dirty="0"/>
              <a:t>: Senior researcher, conservation director, or university professor.</a:t>
            </a:r>
          </a:p>
          <a:p>
            <a:r>
              <a:rPr lang="en-US" b="1" dirty="0"/>
              <a:t>Career Goals:</a:t>
            </a:r>
            <a:endParaRPr lang="en-US" dirty="0"/>
          </a:p>
          <a:p>
            <a:pPr lvl="1"/>
            <a:r>
              <a:rPr lang="en-US" dirty="0"/>
              <a:t>Study and protect marine species.</a:t>
            </a:r>
          </a:p>
          <a:p>
            <a:pPr lvl="1"/>
            <a:r>
              <a:rPr lang="en-US" dirty="0"/>
              <a:t>Research the effects of climate change on oceans.</a:t>
            </a:r>
          </a:p>
          <a:p>
            <a:pPr lvl="1"/>
            <a:r>
              <a:rPr lang="en-US" dirty="0"/>
              <a:t>Work in marine conservation or policy advocacy.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98959" y="1387450"/>
            <a:ext cx="3736896" cy="2489677"/>
          </a:xfrm>
          <a:prstGeom prst="rect">
            <a:avLst/>
          </a:prstGeom>
        </p:spPr>
      </p:pic>
    </p:spTree>
    <p:extLst>
      <p:ext uri="{BB962C8B-B14F-4D97-AF65-F5344CB8AC3E}">
        <p14:creationId xmlns:p14="http://schemas.microsoft.com/office/powerpoint/2010/main" val="313391090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Forester</a:t>
            </a:r>
            <a:endParaRPr lang="en-US" dirty="0"/>
          </a:p>
        </p:txBody>
      </p:sp>
      <p:sp>
        <p:nvSpPr>
          <p:cNvPr id="3" name="Text Placeholder 2"/>
          <p:cNvSpPr>
            <a:spLocks noGrp="1"/>
          </p:cNvSpPr>
          <p:nvPr>
            <p:ph type="body" idx="1"/>
          </p:nvPr>
        </p:nvSpPr>
        <p:spPr>
          <a:xfrm>
            <a:off x="4235115" y="1387450"/>
            <a:ext cx="4207615" cy="3658938"/>
          </a:xfrm>
        </p:spPr>
        <p:txBody>
          <a:bodyPr/>
          <a:lstStyle/>
          <a:p>
            <a:r>
              <a:rPr lang="en-US" b="1" dirty="0"/>
              <a:t>Description</a:t>
            </a:r>
            <a:r>
              <a:rPr lang="en-US" b="1" dirty="0" smtClean="0"/>
              <a:t>: </a:t>
            </a:r>
          </a:p>
          <a:p>
            <a:pPr lvl="1"/>
            <a:r>
              <a:rPr lang="en-US" dirty="0" smtClean="0"/>
              <a:t>Foresters </a:t>
            </a:r>
            <a:r>
              <a:rPr lang="en-US" dirty="0"/>
              <a:t>manage forests and natural resources for conservation, recreation, and sustainable logging. They work for government agencies, private companies, and conservation organizations.</a:t>
            </a:r>
          </a:p>
          <a:p>
            <a:r>
              <a:rPr lang="en-US" b="1" dirty="0"/>
              <a:t>Education &amp; Training:</a:t>
            </a:r>
            <a:endParaRPr lang="en-US" dirty="0"/>
          </a:p>
          <a:p>
            <a:pPr lvl="1"/>
            <a:r>
              <a:rPr lang="en-US" b="1" dirty="0"/>
              <a:t>Bachelor’s degree</a:t>
            </a:r>
            <a:r>
              <a:rPr lang="en-US" dirty="0"/>
              <a:t> in forestry, environmental science, or natural resource management.</a:t>
            </a:r>
          </a:p>
          <a:p>
            <a:pPr lvl="1"/>
            <a:r>
              <a:rPr lang="en-US" dirty="0"/>
              <a:t>Some positions require a </a:t>
            </a:r>
            <a:r>
              <a:rPr lang="en-US" b="1" dirty="0"/>
              <a:t>Master’s degree</a:t>
            </a:r>
            <a:r>
              <a:rPr lang="en-US" dirty="0"/>
              <a:t> in forest ecology or conservation.</a:t>
            </a:r>
          </a:p>
          <a:p>
            <a:pPr lvl="1"/>
            <a:r>
              <a:rPr lang="en-US" dirty="0"/>
              <a:t>Coursework includes tree biology, fire management, and soil science.</a:t>
            </a:r>
          </a:p>
          <a:p>
            <a:r>
              <a:rPr lang="en-US" b="1" dirty="0"/>
              <a:t>Certification &amp; Licensing:</a:t>
            </a:r>
            <a:endParaRPr lang="en-US" dirty="0"/>
          </a:p>
          <a:p>
            <a:pPr lvl="1"/>
            <a:r>
              <a:rPr lang="en-US" dirty="0"/>
              <a:t>Some states require a </a:t>
            </a:r>
            <a:r>
              <a:rPr lang="en-US" b="1" dirty="0"/>
              <a:t>forestry license</a:t>
            </a:r>
            <a:r>
              <a:rPr lang="en-US" dirty="0"/>
              <a:t> to work on public lands.</a:t>
            </a:r>
          </a:p>
          <a:p>
            <a:pPr lvl="1"/>
            <a:r>
              <a:rPr lang="en-US" dirty="0"/>
              <a:t>Certification from the </a:t>
            </a:r>
            <a:r>
              <a:rPr lang="en-US" b="1" dirty="0"/>
              <a:t>Society of American Foresters (SAF)</a:t>
            </a:r>
            <a:r>
              <a:rPr lang="en-US" dirty="0"/>
              <a:t> can improve job prospects</a:t>
            </a:r>
            <a:r>
              <a:rPr lang="en-US" dirty="0" smtClean="0"/>
              <a:t>.</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647" y="1328350"/>
            <a:ext cx="3521468" cy="2345298"/>
          </a:xfrm>
          <a:prstGeom prst="rect">
            <a:avLst/>
          </a:prstGeom>
        </p:spPr>
      </p:pic>
    </p:spTree>
    <p:extLst>
      <p:ext uri="{BB962C8B-B14F-4D97-AF65-F5344CB8AC3E}">
        <p14:creationId xmlns:p14="http://schemas.microsoft.com/office/powerpoint/2010/main" val="35641939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Forester</a:t>
            </a:r>
            <a:endParaRPr lang="en-US" dirty="0"/>
          </a:p>
        </p:txBody>
      </p:sp>
      <p:sp>
        <p:nvSpPr>
          <p:cNvPr id="3" name="Text Placeholder 2"/>
          <p:cNvSpPr>
            <a:spLocks noGrp="1"/>
          </p:cNvSpPr>
          <p:nvPr>
            <p:ph type="body" idx="1"/>
          </p:nvPr>
        </p:nvSpPr>
        <p:spPr>
          <a:xfrm>
            <a:off x="795725" y="1387449"/>
            <a:ext cx="3975655" cy="3686439"/>
          </a:xfrm>
        </p:spPr>
        <p:txBody>
          <a:bodyPr/>
          <a:lstStyle/>
          <a:p>
            <a:r>
              <a:rPr lang="en-US" b="1" dirty="0" smtClean="0"/>
              <a:t>Experience </a:t>
            </a:r>
            <a:r>
              <a:rPr lang="en-US" b="1" dirty="0"/>
              <a:t>&amp; Expenses:</a:t>
            </a:r>
            <a:endParaRPr lang="en-US" dirty="0"/>
          </a:p>
          <a:p>
            <a:pPr lvl="1"/>
            <a:r>
              <a:rPr lang="en-US" dirty="0"/>
              <a:t>Internships or summer jobs with the U.S. Forest Service or state agencies provide experience.</a:t>
            </a:r>
          </a:p>
          <a:p>
            <a:pPr lvl="1"/>
            <a:r>
              <a:rPr lang="en-US" dirty="0"/>
              <a:t>College tuition: ~$20,000–$50,000 per year.</a:t>
            </a:r>
          </a:p>
          <a:p>
            <a:pPr lvl="1"/>
            <a:r>
              <a:rPr lang="en-US" dirty="0"/>
              <a:t>May require fieldwork in remote areas.</a:t>
            </a:r>
          </a:p>
          <a:p>
            <a:r>
              <a:rPr lang="en-US" b="1" dirty="0"/>
              <a:t>Job Prospects &amp; Salary:</a:t>
            </a:r>
            <a:endParaRPr lang="en-US" dirty="0"/>
          </a:p>
          <a:p>
            <a:pPr lvl="1"/>
            <a:r>
              <a:rPr lang="en-US" b="1" dirty="0"/>
              <a:t>Median salary</a:t>
            </a:r>
            <a:r>
              <a:rPr lang="en-US" dirty="0"/>
              <a:t>: ~$64,000 per year (BLS).</a:t>
            </a:r>
          </a:p>
          <a:p>
            <a:pPr lvl="1"/>
            <a:r>
              <a:rPr lang="en-US" b="1" dirty="0"/>
              <a:t>Job growth</a:t>
            </a:r>
            <a:r>
              <a:rPr lang="en-US" dirty="0"/>
              <a:t>: 4% from 2022 to 2032.</a:t>
            </a:r>
          </a:p>
          <a:p>
            <a:pPr lvl="1"/>
            <a:r>
              <a:rPr lang="en-US" b="1" dirty="0"/>
              <a:t>Advancement</a:t>
            </a:r>
            <a:r>
              <a:rPr lang="en-US" dirty="0"/>
              <a:t>: Forest manager, environmental consultant, or conservation director.</a:t>
            </a:r>
          </a:p>
          <a:p>
            <a:r>
              <a:rPr lang="en-US" b="1" dirty="0"/>
              <a:t>Career Goals:</a:t>
            </a:r>
            <a:endParaRPr lang="en-US" dirty="0"/>
          </a:p>
          <a:p>
            <a:pPr lvl="1"/>
            <a:r>
              <a:rPr lang="en-US" dirty="0"/>
              <a:t>Manage forests for conservation and sustainability.</a:t>
            </a:r>
          </a:p>
          <a:p>
            <a:pPr lvl="1"/>
            <a:r>
              <a:rPr lang="en-US" dirty="0"/>
              <a:t>Prevent and fight wildfires.</a:t>
            </a:r>
          </a:p>
          <a:p>
            <a:pPr lvl="1"/>
            <a:r>
              <a:rPr lang="en-US" dirty="0"/>
              <a:t>Improve forest ecosystems and protect wildlife habitats.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7008" y="1387448"/>
            <a:ext cx="3428999" cy="2571749"/>
          </a:xfrm>
          <a:prstGeom prst="rect">
            <a:avLst/>
          </a:prstGeom>
        </p:spPr>
      </p:pic>
    </p:spTree>
    <p:extLst>
      <p:ext uri="{BB962C8B-B14F-4D97-AF65-F5344CB8AC3E}">
        <p14:creationId xmlns:p14="http://schemas.microsoft.com/office/powerpoint/2010/main" val="3011976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795725" y="105925"/>
            <a:ext cx="55731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Nature Merit Badge Requirements</a:t>
            </a:r>
            <a:endParaRPr dirty="0"/>
          </a:p>
        </p:txBody>
      </p:sp>
      <p:sp>
        <p:nvSpPr>
          <p:cNvPr id="138" name="Google Shape;138;p29"/>
          <p:cNvSpPr txBox="1">
            <a:spLocks noGrp="1"/>
          </p:cNvSpPr>
          <p:nvPr>
            <p:ph type="body" idx="1"/>
          </p:nvPr>
        </p:nvSpPr>
        <p:spPr>
          <a:xfrm>
            <a:off x="795725" y="861625"/>
            <a:ext cx="6906300" cy="4132405"/>
          </a:xfrm>
          <a:prstGeom prst="rect">
            <a:avLst/>
          </a:prstGeom>
        </p:spPr>
        <p:txBody>
          <a:bodyPr spcFirstLastPara="1" wrap="square" lIns="91425" tIns="91425" rIns="91425" bIns="91425" anchor="t" anchorCtr="0">
            <a:noAutofit/>
          </a:bodyPr>
          <a:lstStyle/>
          <a:p>
            <a:pPr marL="495300" indent="-342900">
              <a:buSzPct val="100000"/>
              <a:buFont typeface="+mj-lt"/>
              <a:buAutoNum type="arabicPeriod" startAt="7"/>
            </a:pPr>
            <a:r>
              <a:rPr lang="en-US" sz="1600" dirty="0" smtClean="0">
                <a:solidFill>
                  <a:srgbClr val="1B0E01"/>
                </a:solidFill>
              </a:rPr>
              <a:t>Do </a:t>
            </a:r>
            <a:r>
              <a:rPr lang="en-US" sz="1600" dirty="0">
                <a:solidFill>
                  <a:srgbClr val="1B0E01"/>
                </a:solidFill>
              </a:rPr>
              <a:t>ONE of the following:</a:t>
            </a:r>
          </a:p>
          <a:p>
            <a:pPr marL="952500" lvl="1" indent="-342900">
              <a:buSzPct val="100000"/>
              <a:buFont typeface="+mj-lt"/>
              <a:buAutoNum type="alphaLcPeriod"/>
            </a:pPr>
            <a:r>
              <a:rPr lang="en-US" sz="1600" dirty="0" smtClean="0">
                <a:solidFill>
                  <a:srgbClr val="1B0E01"/>
                </a:solidFill>
              </a:rPr>
              <a:t>Identify </a:t>
            </a:r>
            <a:r>
              <a:rPr lang="en-US" sz="1600" dirty="0">
                <a:solidFill>
                  <a:srgbClr val="1B0E01"/>
                </a:solidFill>
              </a:rPr>
              <a:t>three career opportunities that would use skills and knowledge in Nature. Pick one and research the training</a:t>
            </a:r>
            <a:r>
              <a:rPr lang="en-US" sz="1600" dirty="0" smtClean="0">
                <a:solidFill>
                  <a:srgbClr val="1B0E01"/>
                </a:solidFill>
              </a:rPr>
              <a:t>, education</a:t>
            </a:r>
            <a:r>
              <a:rPr lang="en-US" sz="1600" dirty="0">
                <a:solidFill>
                  <a:srgbClr val="1B0E01"/>
                </a:solidFill>
              </a:rPr>
              <a:t>, certification requirements, experience, and expenses associated with entering the field. Research the prospects </a:t>
            </a:r>
            <a:r>
              <a:rPr lang="en-US" sz="1600" dirty="0" smtClean="0">
                <a:solidFill>
                  <a:srgbClr val="1B0E01"/>
                </a:solidFill>
              </a:rPr>
              <a:t>for employment</a:t>
            </a:r>
            <a:r>
              <a:rPr lang="en-US" sz="1600" dirty="0">
                <a:solidFill>
                  <a:srgbClr val="1B0E01"/>
                </a:solidFill>
              </a:rPr>
              <a:t>, starting salary, advancement opportunities and career goals associated with this career. Discuss what you </a:t>
            </a:r>
            <a:r>
              <a:rPr lang="en-US" sz="1600" dirty="0" smtClean="0">
                <a:solidFill>
                  <a:srgbClr val="1B0E01"/>
                </a:solidFill>
              </a:rPr>
              <a:t>learned with </a:t>
            </a:r>
            <a:r>
              <a:rPr lang="en-US" sz="1600" dirty="0">
                <a:solidFill>
                  <a:srgbClr val="1B0E01"/>
                </a:solidFill>
              </a:rPr>
              <a:t>your counselor and whether you might be interested in this career.</a:t>
            </a:r>
          </a:p>
          <a:p>
            <a:pPr marL="952500" lvl="1" indent="-342900">
              <a:buSzPct val="100000"/>
              <a:buFont typeface="+mj-lt"/>
              <a:buAutoNum type="alphaLcPeriod"/>
            </a:pPr>
            <a:r>
              <a:rPr lang="en-US" sz="1600" dirty="0" smtClean="0">
                <a:solidFill>
                  <a:srgbClr val="1B0E01"/>
                </a:solidFill>
              </a:rPr>
              <a:t>Identify </a:t>
            </a:r>
            <a:r>
              <a:rPr lang="en-US" sz="1600" dirty="0">
                <a:solidFill>
                  <a:srgbClr val="1B0E01"/>
                </a:solidFill>
              </a:rPr>
              <a:t>how you might use the skills and knowledge in Nature to pursue a personal hobby. Research the </a:t>
            </a:r>
            <a:r>
              <a:rPr lang="en-US" sz="1600" dirty="0" smtClean="0">
                <a:solidFill>
                  <a:srgbClr val="1B0E01"/>
                </a:solidFill>
              </a:rPr>
              <a:t>additional training </a:t>
            </a:r>
            <a:r>
              <a:rPr lang="en-US" sz="1600" dirty="0">
                <a:solidFill>
                  <a:srgbClr val="1B0E01"/>
                </a:solidFill>
              </a:rPr>
              <a:t>required, expenses, and affiliation with organizations that would help you maximize the enjoyment and </a:t>
            </a:r>
            <a:r>
              <a:rPr lang="en-US" sz="1600" dirty="0" smtClean="0">
                <a:solidFill>
                  <a:srgbClr val="1B0E01"/>
                </a:solidFill>
              </a:rPr>
              <a:t>benefit you </a:t>
            </a:r>
            <a:r>
              <a:rPr lang="en-US" sz="1600" dirty="0">
                <a:solidFill>
                  <a:srgbClr val="1B0E01"/>
                </a:solidFill>
              </a:rPr>
              <a:t>might gain from it. Discuss what you learned with your counselor and share what short-term and long-term goals you </a:t>
            </a:r>
            <a:r>
              <a:rPr lang="en-US" sz="1600" dirty="0" smtClean="0">
                <a:solidFill>
                  <a:srgbClr val="1B0E01"/>
                </a:solidFill>
              </a:rPr>
              <a:t>might have </a:t>
            </a:r>
            <a:r>
              <a:rPr lang="en-US" sz="1600" dirty="0">
                <a:solidFill>
                  <a:srgbClr val="1B0E01"/>
                </a:solidFill>
              </a:rPr>
              <a:t>if you pursued this.</a:t>
            </a:r>
            <a:endParaRPr sz="16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3311" y="36602"/>
            <a:ext cx="748876" cy="764478"/>
          </a:xfrm>
          <a:prstGeom prst="rect">
            <a:avLst/>
          </a:prstGeom>
        </p:spPr>
      </p:pic>
    </p:spTree>
    <p:extLst>
      <p:ext uri="{BB962C8B-B14F-4D97-AF65-F5344CB8AC3E}">
        <p14:creationId xmlns:p14="http://schemas.microsoft.com/office/powerpoint/2010/main" val="2052869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4"/>
          <p:cNvSpPr txBox="1">
            <a:spLocks noGrp="1"/>
          </p:cNvSpPr>
          <p:nvPr>
            <p:ph type="title"/>
          </p:nvPr>
        </p:nvSpPr>
        <p:spPr>
          <a:xfrm>
            <a:off x="795725" y="572650"/>
            <a:ext cx="37290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1</a:t>
            </a:r>
            <a:endParaRPr dirty="0"/>
          </a:p>
        </p:txBody>
      </p:sp>
      <p:sp>
        <p:nvSpPr>
          <p:cNvPr id="185" name="Google Shape;185;p34"/>
          <p:cNvSpPr txBox="1">
            <a:spLocks noGrp="1"/>
          </p:cNvSpPr>
          <p:nvPr>
            <p:ph type="body" idx="1"/>
          </p:nvPr>
        </p:nvSpPr>
        <p:spPr>
          <a:xfrm>
            <a:off x="795724" y="1809450"/>
            <a:ext cx="3901265" cy="1851900"/>
          </a:xfrm>
          <a:prstGeom prst="rect">
            <a:avLst/>
          </a:prstGeom>
        </p:spPr>
        <p:txBody>
          <a:bodyPr spcFirstLastPara="1" wrap="square" lIns="91425" tIns="91425" rIns="91425" bIns="91425" anchor="t" anchorCtr="0">
            <a:noAutofit/>
          </a:bodyPr>
          <a:lstStyle/>
          <a:p>
            <a:pPr marL="139700" indent="0">
              <a:buNone/>
            </a:pPr>
            <a:r>
              <a:rPr lang="en-US" sz="2000" dirty="0"/>
              <a:t>Name three ways in which plants are important to animals. Name a plant that is </a:t>
            </a:r>
            <a:r>
              <a:rPr lang="en-US" sz="2000" dirty="0" smtClean="0"/>
              <a:t>protected </a:t>
            </a:r>
            <a:r>
              <a:rPr lang="en-US" sz="2000" dirty="0"/>
              <a:t>in your state or region, and explain why it is at risk.</a:t>
            </a:r>
          </a:p>
        </p:txBody>
      </p:sp>
      <p:sp>
        <p:nvSpPr>
          <p:cNvPr id="187" name="Google Shape;187;p34"/>
          <p:cNvSpPr/>
          <p:nvPr/>
        </p:nvSpPr>
        <p:spPr>
          <a:xfrm>
            <a:off x="-6300" y="4542025"/>
            <a:ext cx="5752200" cy="379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399" t="895" r="6314" b="1007"/>
          <a:stretch/>
        </p:blipFill>
        <p:spPr>
          <a:xfrm>
            <a:off x="4874607" y="0"/>
            <a:ext cx="3438313" cy="51435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8066" y="394900"/>
            <a:ext cx="914400" cy="933450"/>
          </a:xfrm>
          <a:prstGeom prst="rect">
            <a:avLst/>
          </a:prstGeom>
        </p:spPr>
      </p:pic>
    </p:spTree>
    <p:extLst>
      <p:ext uri="{BB962C8B-B14F-4D97-AF65-F5344CB8AC3E}">
        <p14:creationId xmlns:p14="http://schemas.microsoft.com/office/powerpoint/2010/main" val="1904517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795725" y="572650"/>
            <a:ext cx="55731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1</a:t>
            </a:r>
            <a:endParaRPr dirty="0"/>
          </a:p>
        </p:txBody>
      </p:sp>
      <p:sp>
        <p:nvSpPr>
          <p:cNvPr id="138" name="Google Shape;138;p29"/>
          <p:cNvSpPr txBox="1">
            <a:spLocks noGrp="1"/>
          </p:cNvSpPr>
          <p:nvPr>
            <p:ph type="body" idx="1"/>
          </p:nvPr>
        </p:nvSpPr>
        <p:spPr>
          <a:xfrm>
            <a:off x="795725" y="1387450"/>
            <a:ext cx="2986865" cy="2971800"/>
          </a:xfrm>
          <a:prstGeom prst="rect">
            <a:avLst/>
          </a:prstGeom>
        </p:spPr>
        <p:txBody>
          <a:bodyPr spcFirstLastPara="1" wrap="square" lIns="91425" tIns="91425" rIns="91425" bIns="91425" anchor="t" anchorCtr="0">
            <a:noAutofit/>
          </a:bodyPr>
          <a:lstStyle/>
          <a:p>
            <a:pPr>
              <a:buSzPct val="100000"/>
              <a:buFont typeface="+mj-lt"/>
              <a:buAutoNum type="arabicPeriod"/>
            </a:pPr>
            <a:r>
              <a:rPr lang="en-US" sz="2000" dirty="0" smtClean="0"/>
              <a:t>Plants produce the oxygen that animals breath.</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7774" y="1387450"/>
            <a:ext cx="4445000" cy="3340100"/>
          </a:xfrm>
          <a:prstGeom prst="rect">
            <a:avLst/>
          </a:prstGeom>
        </p:spPr>
      </p:pic>
    </p:spTree>
    <p:extLst>
      <p:ext uri="{BB962C8B-B14F-4D97-AF65-F5344CB8AC3E}">
        <p14:creationId xmlns:p14="http://schemas.microsoft.com/office/powerpoint/2010/main" val="1471386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9"/>
          <p:cNvSpPr txBox="1">
            <a:spLocks noGrp="1"/>
          </p:cNvSpPr>
          <p:nvPr>
            <p:ph type="title"/>
          </p:nvPr>
        </p:nvSpPr>
        <p:spPr>
          <a:xfrm>
            <a:off x="795725" y="572650"/>
            <a:ext cx="5573100" cy="7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smtClean="0"/>
              <a:t>Requirement 1</a:t>
            </a:r>
            <a:endParaRPr dirty="0"/>
          </a:p>
        </p:txBody>
      </p:sp>
      <p:sp>
        <p:nvSpPr>
          <p:cNvPr id="138" name="Google Shape;138;p29"/>
          <p:cNvSpPr txBox="1">
            <a:spLocks noGrp="1"/>
          </p:cNvSpPr>
          <p:nvPr>
            <p:ph type="body" idx="1"/>
          </p:nvPr>
        </p:nvSpPr>
        <p:spPr>
          <a:xfrm>
            <a:off x="795725" y="1387450"/>
            <a:ext cx="6906300" cy="2971800"/>
          </a:xfrm>
          <a:prstGeom prst="rect">
            <a:avLst/>
          </a:prstGeom>
        </p:spPr>
        <p:txBody>
          <a:bodyPr spcFirstLastPara="1" wrap="square" lIns="91425" tIns="91425" rIns="91425" bIns="91425" anchor="t" anchorCtr="0">
            <a:noAutofit/>
          </a:bodyPr>
          <a:lstStyle/>
          <a:p>
            <a:pPr marL="609600" indent="-457200">
              <a:buSzPct val="100000"/>
              <a:buFont typeface="+mj-lt"/>
              <a:buAutoNum type="arabicPeriod" startAt="2"/>
            </a:pPr>
            <a:r>
              <a:rPr lang="en-US" sz="2000" dirty="0" smtClean="0"/>
              <a:t>Plants are the base of the food chain for all animals.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8988" y="2078711"/>
            <a:ext cx="5619750" cy="2762250"/>
          </a:xfrm>
          <a:prstGeom prst="rect">
            <a:avLst/>
          </a:prstGeom>
        </p:spPr>
      </p:pic>
    </p:spTree>
    <p:extLst>
      <p:ext uri="{BB962C8B-B14F-4D97-AF65-F5344CB8AC3E}">
        <p14:creationId xmlns:p14="http://schemas.microsoft.com/office/powerpoint/2010/main" val="171013375"/>
      </p:ext>
    </p:extLst>
  </p:cSld>
  <p:clrMapOvr>
    <a:masterClrMapping/>
  </p:clrMapOvr>
</p:sld>
</file>

<file path=ppt/theme/theme1.xml><?xml version="1.0" encoding="utf-8"?>
<a:theme xmlns:a="http://schemas.openxmlformats.org/drawingml/2006/main" name="Animal Kingdom Lesson by Slidesgo">
  <a:themeElements>
    <a:clrScheme name="Simple Light">
      <a:dk1>
        <a:srgbClr val="000000"/>
      </a:dk1>
      <a:lt1>
        <a:srgbClr val="FFFFFF"/>
      </a:lt1>
      <a:dk2>
        <a:srgbClr val="595959"/>
      </a:dk2>
      <a:lt2>
        <a:srgbClr val="1B0E01"/>
      </a:lt2>
      <a:accent1>
        <a:srgbClr val="FCD635"/>
      </a:accent1>
      <a:accent2>
        <a:srgbClr val="94A640"/>
      </a:accent2>
      <a:accent3>
        <a:srgbClr val="7C7046"/>
      </a:accent3>
      <a:accent4>
        <a:srgbClr val="CEB993"/>
      </a:accent4>
      <a:accent5>
        <a:srgbClr val="FEE15F"/>
      </a:accent5>
      <a:accent6>
        <a:srgbClr val="FDC04C"/>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408</TotalTime>
  <Words>3674</Words>
  <Application>Microsoft Office PowerPoint</Application>
  <PresentationFormat>On-screen Show (16:9)</PresentationFormat>
  <Paragraphs>329</Paragraphs>
  <Slides>59</Slides>
  <Notes>41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59</vt:i4>
      </vt:variant>
    </vt:vector>
  </HeadingPairs>
  <TitlesOfParts>
    <vt:vector size="63" baseType="lpstr">
      <vt:lpstr>Arial</vt:lpstr>
      <vt:lpstr>Anton</vt:lpstr>
      <vt:lpstr>Lato</vt:lpstr>
      <vt:lpstr>Animal Kingdom Lesson by Slidesgo</vt:lpstr>
      <vt:lpstr>NATURE MERIT BADGE</vt:lpstr>
      <vt:lpstr>Nature Merit Badge Requirements</vt:lpstr>
      <vt:lpstr>Nature Merit Badge Requirements</vt:lpstr>
      <vt:lpstr>Nature Merit Badge Requirements</vt:lpstr>
      <vt:lpstr>Nature Merit Badge Requirements</vt:lpstr>
      <vt:lpstr>Nature Merit Badge Requirements</vt:lpstr>
      <vt:lpstr>Requirement 1</vt:lpstr>
      <vt:lpstr>Requirement 1</vt:lpstr>
      <vt:lpstr>Requirement 1</vt:lpstr>
      <vt:lpstr>Requirement 1</vt:lpstr>
      <vt:lpstr>Requirement 1</vt:lpstr>
      <vt:lpstr>Requirement 2</vt:lpstr>
      <vt:lpstr>Requirement 2</vt:lpstr>
      <vt:lpstr>Requirement 2</vt:lpstr>
      <vt:lpstr>Requirement 2</vt:lpstr>
      <vt:lpstr>Requirement 2</vt:lpstr>
      <vt:lpstr>Requirement 2</vt:lpstr>
      <vt:lpstr>Requirement 3</vt:lpstr>
      <vt:lpstr>Requirement 3</vt:lpstr>
      <vt:lpstr>Requirement 3</vt:lpstr>
      <vt:lpstr>Requirement 3</vt:lpstr>
      <vt:lpstr>Requirement 4</vt:lpstr>
      <vt:lpstr>Requirement 4a</vt:lpstr>
      <vt:lpstr>PowerPoint Presentation</vt:lpstr>
      <vt:lpstr>Requirement 4b</vt:lpstr>
      <vt:lpstr>Requirement 4b</vt:lpstr>
      <vt:lpstr>PowerPoint Presentation</vt:lpstr>
      <vt:lpstr>Requirement 4c</vt:lpstr>
      <vt:lpstr>Requirement 4c</vt:lpstr>
      <vt:lpstr>Requirement 4c</vt:lpstr>
      <vt:lpstr>Requirement 4c</vt:lpstr>
      <vt:lpstr>Requirement 4d</vt:lpstr>
      <vt:lpstr>Requirement 4d</vt:lpstr>
      <vt:lpstr>Requirement 4e</vt:lpstr>
      <vt:lpstr>Requirement 4e</vt:lpstr>
      <vt:lpstr>Requirement 4f</vt:lpstr>
      <vt:lpstr>Requirement 4g</vt:lpstr>
      <vt:lpstr>Requirement 4h</vt:lpstr>
      <vt:lpstr>Requirement 4h</vt:lpstr>
      <vt:lpstr>Requirement 5</vt:lpstr>
      <vt:lpstr>Principles of Leave No Trace</vt:lpstr>
      <vt:lpstr>Principles of Leave No Trace</vt:lpstr>
      <vt:lpstr>Requirement 6</vt:lpstr>
      <vt:lpstr>Succession</vt:lpstr>
      <vt:lpstr>How does succession occur?</vt:lpstr>
      <vt:lpstr>How does succession occur?</vt:lpstr>
      <vt:lpstr>Forest Succession</vt:lpstr>
      <vt:lpstr>Pond or Lake Succession</vt:lpstr>
      <vt:lpstr>Requirement 7</vt:lpstr>
      <vt:lpstr>Wildlife Biologist</vt:lpstr>
      <vt:lpstr>Wildlife Biologist</vt:lpstr>
      <vt:lpstr>Park Ranger (Conservation Officer)</vt:lpstr>
      <vt:lpstr>Park Ranger (Conservation Officer)</vt:lpstr>
      <vt:lpstr>Environmental Scientist</vt:lpstr>
      <vt:lpstr>Environmental Scientist</vt:lpstr>
      <vt:lpstr>Marine Biologist</vt:lpstr>
      <vt:lpstr>Marine Biologist</vt:lpstr>
      <vt:lpstr>Forester</vt:lpstr>
      <vt:lpstr>Forester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ANIMAL KINGDOM  LESSON</dc:title>
  <dc:creator>Terry McKibben</dc:creator>
  <cp:lastModifiedBy>Terry McKibben</cp:lastModifiedBy>
  <cp:revision>46</cp:revision>
  <dcterms:modified xsi:type="dcterms:W3CDTF">2025-04-03T01:43:15Z</dcterms:modified>
</cp:coreProperties>
</file>